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6" r:id="rId4"/>
    <p:sldId id="287" r:id="rId5"/>
    <p:sldId id="288" r:id="rId6"/>
    <p:sldId id="291" r:id="rId7"/>
    <p:sldId id="292" r:id="rId8"/>
    <p:sldId id="293" r:id="rId9"/>
    <p:sldId id="260" r:id="rId10"/>
    <p:sldId id="261" r:id="rId11"/>
    <p:sldId id="294" r:id="rId12"/>
    <p:sldId id="262" r:id="rId13"/>
    <p:sldId id="263" r:id="rId14"/>
    <p:sldId id="264" r:id="rId15"/>
    <p:sldId id="265" r:id="rId16"/>
    <p:sldId id="295" r:id="rId17"/>
    <p:sldId id="296" r:id="rId18"/>
    <p:sldId id="301" r:id="rId19"/>
    <p:sldId id="302" r:id="rId20"/>
    <p:sldId id="297" r:id="rId21"/>
    <p:sldId id="298" r:id="rId22"/>
    <p:sldId id="299" r:id="rId23"/>
    <p:sldId id="304" r:id="rId24"/>
    <p:sldId id="303" r:id="rId25"/>
    <p:sldId id="305" r:id="rId26"/>
    <p:sldId id="306" r:id="rId27"/>
    <p:sldId id="268" r:id="rId28"/>
    <p:sldId id="284" r:id="rId29"/>
    <p:sldId id="274" r:id="rId30"/>
    <p:sldId id="275" r:id="rId31"/>
    <p:sldId id="276" r:id="rId32"/>
    <p:sldId id="277" r:id="rId33"/>
    <p:sldId id="278" r:id="rId34"/>
    <p:sldId id="279" r:id="rId35"/>
    <p:sldId id="285" r:id="rId36"/>
    <p:sldId id="270" r:id="rId37"/>
    <p:sldId id="269" r:id="rId38"/>
    <p:sldId id="290" r:id="rId39"/>
    <p:sldId id="289" r:id="rId40"/>
    <p:sldId id="272" r:id="rId41"/>
    <p:sldId id="282" r:id="rId42"/>
    <p:sldId id="283" r:id="rId43"/>
    <p:sldId id="280" r:id="rId44"/>
    <p:sldId id="281" r:id="rId45"/>
    <p:sldId id="27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BB9BE03-2C4C-46FF-BD6C-8F1D609198E1}">
          <p14:sldIdLst>
            <p14:sldId id="256"/>
            <p14:sldId id="257"/>
          </p14:sldIdLst>
        </p14:section>
        <p14:section name="安裝" id="{74137539-2A8B-4E83-865A-FA355C8472A9}">
          <p14:sldIdLst>
            <p14:sldId id="286"/>
            <p14:sldId id="287"/>
            <p14:sldId id="288"/>
          </p14:sldIdLst>
        </p14:section>
        <p14:section name="開啟Quartus" id="{F81AE934-9BF4-4F2D-8315-4D32DAC5AE03}">
          <p14:sldIdLst>
            <p14:sldId id="291"/>
          </p14:sldIdLst>
        </p14:section>
        <p14:section name="新建專案" id="{488B9DC7-BA6A-46DB-8AA0-3CCBB9D64D30}">
          <p14:sldIdLst>
            <p14:sldId id="292"/>
            <p14:sldId id="293"/>
            <p14:sldId id="260"/>
            <p14:sldId id="261"/>
            <p14:sldId id="294"/>
            <p14:sldId id="262"/>
          </p14:sldIdLst>
        </p14:section>
        <p14:section name="專案內容" id="{301FD631-3F05-48A2-BE9D-66C2914F79B2}">
          <p14:sldIdLst>
            <p14:sldId id="263"/>
            <p14:sldId id="264"/>
          </p14:sldIdLst>
        </p14:section>
        <p14:section name="波形模擬" id="{1A63DAC7-7C30-4550-87CF-A510FB41EC13}">
          <p14:sldIdLst>
            <p14:sldId id="265"/>
            <p14:sldId id="295"/>
            <p14:sldId id="296"/>
            <p14:sldId id="301"/>
            <p14:sldId id="302"/>
            <p14:sldId id="297"/>
            <p14:sldId id="298"/>
            <p14:sldId id="299"/>
            <p14:sldId id="304"/>
            <p14:sldId id="303"/>
            <p14:sldId id="305"/>
            <p14:sldId id="306"/>
            <p14:sldId id="268"/>
            <p14:sldId id="284"/>
          </p14:sldIdLst>
        </p14:section>
        <p14:section name="block_diagram" id="{E1D0309F-844E-4C25-B2D9-0709BE5C30BA}">
          <p14:sldIdLst>
            <p14:sldId id="274"/>
            <p14:sldId id="275"/>
            <p14:sldId id="276"/>
            <p14:sldId id="277"/>
            <p14:sldId id="278"/>
            <p14:sldId id="279"/>
            <p14:sldId id="285"/>
          </p14:sldIdLst>
        </p14:section>
        <p14:section name="下板子" id="{60E8EE00-D8A5-46B0-A338-E66AB5243004}">
          <p14:sldIdLst>
            <p14:sldId id="270"/>
            <p14:sldId id="269"/>
            <p14:sldId id="290"/>
            <p14:sldId id="289"/>
            <p14:sldId id="272"/>
            <p14:sldId id="282"/>
            <p14:sldId id="283"/>
            <p14:sldId id="280"/>
            <p14:sldId id="28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42D"/>
    <a:srgbClr val="2AC564"/>
    <a:srgbClr val="FF1515"/>
    <a:srgbClr val="F75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drive.google.com/file/d/1sKGKE-7_hpO-a9gGadvoUnn9AJtGB9CH/view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blog.csdn.net/qq_43546203/article/details/116999810" TargetMode="Externa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EC954-4ABA-4B34-B80E-A0993DF64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電工實驗</a:t>
            </a:r>
            <a:r>
              <a:rPr lang="en-US" altLang="zh-TW" dirty="0"/>
              <a:t>[</a:t>
            </a:r>
            <a:r>
              <a:rPr lang="zh-TW" altLang="en-US" dirty="0"/>
              <a:t>三</a:t>
            </a:r>
            <a:r>
              <a:rPr lang="en-US" altLang="zh-TW" dirty="0"/>
              <a:t>]</a:t>
            </a:r>
            <a:br>
              <a:rPr lang="en-US" altLang="zh-TW" dirty="0"/>
            </a:br>
            <a:r>
              <a:rPr lang="en-US" altLang="zh-TW" dirty="0"/>
              <a:t>FPGA</a:t>
            </a:r>
            <a:r>
              <a:rPr lang="zh-TW" altLang="en-US" dirty="0"/>
              <a:t>開發平台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63C9EE-8BA4-4E99-AA6C-890EF8A84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8562109" cy="1825095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使用</a:t>
            </a:r>
            <a:r>
              <a:rPr lang="fr-FR" altLang="zh-TW" sz="2800" dirty="0"/>
              <a:t>Quartus (Quartus Prime 20.1) Lite Edition</a:t>
            </a:r>
          </a:p>
          <a:p>
            <a:r>
              <a:rPr lang="zh-TW" altLang="en-US" sz="2800" dirty="0"/>
              <a:t>以及 </a:t>
            </a:r>
            <a:r>
              <a:rPr lang="en-US" altLang="zh-TW" sz="2800" dirty="0" err="1"/>
              <a:t>verilog</a:t>
            </a:r>
            <a:endParaRPr lang="fr-FR" altLang="zh-TW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80A200-DE3D-4309-B1DB-3646E100EE7E}"/>
              </a:ext>
            </a:extLst>
          </p:cNvPr>
          <p:cNvSpPr txBox="1"/>
          <p:nvPr/>
        </p:nvSpPr>
        <p:spPr>
          <a:xfrm>
            <a:off x="9559637" y="842121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Ver.</a:t>
            </a:r>
            <a:r>
              <a:rPr lang="zh-TW" altLang="en-US" dirty="0"/>
              <a:t> </a:t>
            </a:r>
            <a:r>
              <a:rPr lang="en-US" altLang="zh-TW" dirty="0"/>
              <a:t>2024/9/21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2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DA8C3C-FF55-49BD-9CF3-B4397709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047" y="0"/>
            <a:ext cx="8610600" cy="1293028"/>
          </a:xfrm>
        </p:spPr>
        <p:txBody>
          <a:bodyPr/>
          <a:lstStyle/>
          <a:p>
            <a:r>
              <a:rPr lang="zh-TW" altLang="en-US" dirty="0"/>
              <a:t>開新專案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4E4BD-D87F-4A3D-8F0B-793FCF56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55" y="469976"/>
            <a:ext cx="10820400" cy="111341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載入</a:t>
            </a:r>
            <a:r>
              <a:rPr lang="zh-TW" altLang="en-US" dirty="0"/>
              <a:t>已存在的檔案 </a:t>
            </a:r>
            <a:r>
              <a:rPr lang="en-US" altLang="zh-TW" dirty="0"/>
              <a:t>(</a:t>
            </a:r>
            <a:r>
              <a:rPr lang="zh-TW" altLang="en-US" dirty="0"/>
              <a:t>創建記憶體或是重複使用的程式會用到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法一</a:t>
            </a:r>
            <a:r>
              <a:rPr lang="en-US" altLang="zh-TW" dirty="0"/>
              <a:t>:</a:t>
            </a:r>
            <a:r>
              <a:rPr lang="zh-TW" altLang="en-US" dirty="0"/>
              <a:t>創建時就載入                                    法二</a:t>
            </a:r>
            <a:r>
              <a:rPr lang="en-US" altLang="zh-TW" dirty="0"/>
              <a:t>:</a:t>
            </a:r>
            <a:r>
              <a:rPr lang="zh-TW" altLang="en-US" dirty="0"/>
              <a:t>創建後加入</a:t>
            </a: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2EF713A-29F2-44EE-8F7D-DBFBAEA5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7" y="1293028"/>
            <a:ext cx="5499278" cy="45243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4F3B721-0091-4560-96AF-8BD4E5326DCC}"/>
              </a:ext>
            </a:extLst>
          </p:cNvPr>
          <p:cNvSpPr/>
          <p:nvPr/>
        </p:nvSpPr>
        <p:spPr>
          <a:xfrm>
            <a:off x="3119717" y="5387788"/>
            <a:ext cx="717177" cy="42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C682ED-6C6C-408B-BE45-B770CE9BE111}"/>
              </a:ext>
            </a:extLst>
          </p:cNvPr>
          <p:cNvSpPr txBox="1"/>
          <p:nvPr/>
        </p:nvSpPr>
        <p:spPr>
          <a:xfrm>
            <a:off x="2429435" y="5907741"/>
            <a:ext cx="338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不載入也能進下一步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68C3B7F-B9FE-4617-B9BC-141CA22E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4" y="1314935"/>
            <a:ext cx="3345180" cy="448056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35F08AB-26C7-471E-982E-B99016DE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2044"/>
            <a:ext cx="6055805" cy="47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C0472-80CC-454D-9F78-0FCA7FA1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3036"/>
            <a:ext cx="10820400" cy="837143"/>
          </a:xfrm>
        </p:spPr>
        <p:txBody>
          <a:bodyPr/>
          <a:lstStyle/>
          <a:p>
            <a:r>
              <a:rPr lang="zh-TW" altLang="en-US" dirty="0"/>
              <a:t>創建專案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215BB3-045F-40D7-9DB3-2B61A9FBD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250" y="848254"/>
            <a:ext cx="5606810" cy="3808942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+mj-ea"/>
                <a:ea typeface="+mj-ea"/>
              </a:rPr>
              <a:t>FPGA</a:t>
            </a:r>
            <a:r>
              <a:rPr lang="zh-TW" altLang="en-US" sz="2000" dirty="0">
                <a:latin typeface="+mj-ea"/>
                <a:ea typeface="+mj-ea"/>
              </a:rPr>
              <a:t>板相關設定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r>
              <a:rPr lang="zh-TW" altLang="en-US" sz="2000" b="1" dirty="0">
                <a:latin typeface="+mj-ea"/>
                <a:ea typeface="+mj-ea"/>
              </a:rPr>
              <a:t>點選 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  <a:ea typeface="+mj-ea"/>
              </a:rPr>
              <a:t>Board</a:t>
            </a:r>
          </a:p>
          <a:p>
            <a:pPr marL="457200" indent="-457200">
              <a:buAutoNum type="arabicPeriod"/>
            </a:pPr>
            <a:r>
              <a:rPr lang="zh-TW" altLang="en-US" sz="2000" b="1" dirty="0">
                <a:latin typeface="+mj-ea"/>
                <a:ea typeface="+mj-ea"/>
              </a:rPr>
              <a:t>選擇 </a:t>
            </a:r>
            <a:r>
              <a:rPr lang="en-US" altLang="zh-TW" sz="2000" b="1" dirty="0" err="1">
                <a:solidFill>
                  <a:srgbClr val="FF0000"/>
                </a:solidFill>
                <a:latin typeface="+mj-ea"/>
                <a:ea typeface="+mj-ea"/>
              </a:rPr>
              <a:t>DE1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  <a:ea typeface="+mj-ea"/>
              </a:rPr>
              <a:t>-SoC Board (</a:t>
            </a:r>
            <a:r>
              <a:rPr lang="en-US" altLang="zh-TW" sz="2000" b="1" dirty="0" err="1">
                <a:solidFill>
                  <a:srgbClr val="FF0000"/>
                </a:solidFill>
                <a:latin typeface="+mj-ea"/>
                <a:ea typeface="+mj-ea"/>
              </a:rPr>
              <a:t>5CSEMA5F31C6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</a:p>
          <a:p>
            <a:pPr marL="457200" indent="-457200">
              <a:buAutoNum type="arabicPeriod"/>
            </a:pPr>
            <a:r>
              <a:rPr lang="zh-TW" altLang="en-US" sz="2000" b="1" dirty="0">
                <a:latin typeface="+mj-ea"/>
                <a:ea typeface="+mj-ea"/>
              </a:rPr>
              <a:t>點選 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  <a:ea typeface="+mj-ea"/>
              </a:rPr>
              <a:t>Next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42E2100-1C3A-1F11-2E9A-56028DB15C34}"/>
              </a:ext>
            </a:extLst>
          </p:cNvPr>
          <p:cNvGrpSpPr/>
          <p:nvPr/>
        </p:nvGrpSpPr>
        <p:grpSpPr>
          <a:xfrm>
            <a:off x="5331125" y="770615"/>
            <a:ext cx="6765625" cy="4563696"/>
            <a:chOff x="4801446" y="633671"/>
            <a:chExt cx="7295304" cy="47782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97842F9-6646-2684-CBDF-B09A41C10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1446" y="633671"/>
              <a:ext cx="7295304" cy="477827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2621860-3D73-D670-6F95-E27477D6E5E6}"/>
                </a:ext>
              </a:extLst>
            </p:cNvPr>
            <p:cNvSpPr/>
            <p:nvPr/>
          </p:nvSpPr>
          <p:spPr>
            <a:xfrm>
              <a:off x="5391510" y="1172077"/>
              <a:ext cx="457199" cy="2081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9D43694-A783-3C70-41AD-144A6614901B}"/>
                </a:ext>
              </a:extLst>
            </p:cNvPr>
            <p:cNvSpPr/>
            <p:nvPr/>
          </p:nvSpPr>
          <p:spPr>
            <a:xfrm>
              <a:off x="5009072" y="3434751"/>
              <a:ext cx="6912634" cy="2081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BA2DC11-FD5B-2D8D-342F-8A769EBA8350}"/>
                </a:ext>
              </a:extLst>
            </p:cNvPr>
            <p:cNvSpPr/>
            <p:nvPr/>
          </p:nvSpPr>
          <p:spPr>
            <a:xfrm>
              <a:off x="10191262" y="5136374"/>
              <a:ext cx="457199" cy="2081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E8111F5-CBBB-C158-D840-CEF4C1E112F4}"/>
              </a:ext>
            </a:extLst>
          </p:cNvPr>
          <p:cNvSpPr txBox="1"/>
          <p:nvPr/>
        </p:nvSpPr>
        <p:spPr>
          <a:xfrm>
            <a:off x="6343147" y="1131070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C62B0F-A766-27A4-E5BE-7AC37ADF3C6E}"/>
              </a:ext>
            </a:extLst>
          </p:cNvPr>
          <p:cNvSpPr txBox="1"/>
          <p:nvPr/>
        </p:nvSpPr>
        <p:spPr>
          <a:xfrm>
            <a:off x="5455653" y="3674985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EC0363-D8B5-3F68-2BC6-A3C7070BD99A}"/>
              </a:ext>
            </a:extLst>
          </p:cNvPr>
          <p:cNvSpPr txBox="1"/>
          <p:nvPr/>
        </p:nvSpPr>
        <p:spPr>
          <a:xfrm>
            <a:off x="10648755" y="4700922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80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215BB3-045F-40D7-9DB3-2B61A9FBD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250" y="848254"/>
            <a:ext cx="10130516" cy="5060840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如果是其他</a:t>
            </a:r>
            <a:r>
              <a:rPr lang="en-US" altLang="zh-TW" sz="2000" dirty="0">
                <a:latin typeface="+mj-ea"/>
                <a:ea typeface="+mj-ea"/>
              </a:rPr>
              <a:t>FPGA</a:t>
            </a:r>
            <a:r>
              <a:rPr lang="zh-TW" altLang="en-US" sz="2000" dirty="0">
                <a:latin typeface="+mj-ea"/>
                <a:ea typeface="+mj-ea"/>
              </a:rPr>
              <a:t>板，可用以下方法設定。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+mj-ea"/>
                <a:ea typeface="+mj-ea"/>
              </a:rPr>
              <a:t>在</a:t>
            </a:r>
            <a:r>
              <a:rPr lang="en-US" altLang="zh-TW" sz="2000" dirty="0">
                <a:latin typeface="+mj-ea"/>
                <a:ea typeface="+mj-ea"/>
              </a:rPr>
              <a:t>Device family</a:t>
            </a:r>
            <a:r>
              <a:rPr lang="zh-TW" altLang="en-US" sz="2000" dirty="0">
                <a:latin typeface="+mj-ea"/>
                <a:ea typeface="+mj-ea"/>
              </a:rPr>
              <a:t>選擇</a:t>
            </a:r>
            <a:r>
              <a:rPr lang="en-US" altLang="zh-TW" sz="2000" dirty="0">
                <a:latin typeface="+mj-ea"/>
                <a:ea typeface="+mj-ea"/>
              </a:rPr>
              <a:t>FPGA</a:t>
            </a:r>
            <a:r>
              <a:rPr lang="zh-TW" altLang="en-US" sz="2000" dirty="0">
                <a:latin typeface="+mj-ea"/>
                <a:ea typeface="+mj-ea"/>
              </a:rPr>
              <a:t>型號。</a:t>
            </a:r>
            <a:endParaRPr lang="en-US" altLang="zh-TW" sz="2000" dirty="0"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+mj-ea"/>
                <a:ea typeface="+mj-ea"/>
              </a:rPr>
              <a:t>在</a:t>
            </a:r>
            <a:r>
              <a:rPr lang="en-US" altLang="zh-TW" sz="2000" dirty="0">
                <a:latin typeface="+mj-ea"/>
                <a:ea typeface="+mj-ea"/>
              </a:rPr>
              <a:t>“Available devices”</a:t>
            </a:r>
            <a:r>
              <a:rPr lang="zh-TW" altLang="en-US" sz="2000" dirty="0">
                <a:latin typeface="+mj-ea"/>
                <a:ea typeface="+mj-ea"/>
              </a:rPr>
              <a:t>選</a:t>
            </a:r>
            <a:r>
              <a:rPr lang="en-US" altLang="zh-TW" sz="2000" dirty="0">
                <a:latin typeface="+mj-ea"/>
                <a:ea typeface="+mj-ea"/>
              </a:rPr>
              <a:t>FPGA</a:t>
            </a:r>
            <a:r>
              <a:rPr lang="zh-TW" altLang="en-US" sz="2000" dirty="0">
                <a:latin typeface="+mj-ea"/>
                <a:ea typeface="+mj-ea"/>
              </a:rPr>
              <a:t>名稱。</a:t>
            </a:r>
            <a:endParaRPr lang="en-US" altLang="zh-TW" sz="2000" dirty="0"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+mj-ea"/>
                <a:ea typeface="+mj-ea"/>
              </a:rPr>
              <a:t>點選</a:t>
            </a:r>
            <a:r>
              <a:rPr lang="en-US" altLang="zh-TW" sz="2000" dirty="0">
                <a:latin typeface="+mj-ea"/>
                <a:ea typeface="+mj-ea"/>
              </a:rPr>
              <a:t>Next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下列是實驗室板子的</a:t>
            </a:r>
            <a:r>
              <a:rPr lang="en-US" altLang="zh-TW" sz="2000" dirty="0">
                <a:latin typeface="+mj-ea"/>
                <a:ea typeface="+mj-ea"/>
              </a:rPr>
              <a:t>Device family</a:t>
            </a:r>
          </a:p>
          <a:p>
            <a:r>
              <a:rPr lang="en-US" altLang="zh-TW" sz="2000" dirty="0">
                <a:latin typeface="+mj-ea"/>
                <a:ea typeface="+mj-ea"/>
              </a:rPr>
              <a:t>Family : 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  <a:ea typeface="+mj-ea"/>
              </a:rPr>
              <a:t>Cyclone V</a:t>
            </a:r>
          </a:p>
          <a:p>
            <a:r>
              <a:rPr lang="en-US" altLang="zh-TW" sz="2000" dirty="0">
                <a:latin typeface="+mj-ea"/>
                <a:ea typeface="+mj-ea"/>
              </a:rPr>
              <a:t>Device : 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  <a:ea typeface="+mj-ea"/>
              </a:rPr>
              <a:t>Cyclone V SE Mainstream</a:t>
            </a:r>
          </a:p>
          <a:p>
            <a:r>
              <a:rPr lang="en-US" altLang="zh-TW" sz="2000" dirty="0">
                <a:latin typeface="+mj-ea"/>
                <a:ea typeface="+mj-ea"/>
              </a:rPr>
              <a:t>Name : </a:t>
            </a:r>
            <a:r>
              <a:rPr lang="en-US" altLang="zh-TW" sz="2000" b="1" dirty="0" err="1">
                <a:solidFill>
                  <a:srgbClr val="FF0000"/>
                </a:solidFill>
                <a:latin typeface="+mj-ea"/>
                <a:ea typeface="+mj-ea"/>
              </a:rPr>
              <a:t>5CSEMA5F31C6</a:t>
            </a:r>
            <a:endParaRPr lang="en-US" altLang="zh-TW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87F5C34-0EBE-D4F0-47E4-0AD99C6E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072" y="1220637"/>
            <a:ext cx="7074678" cy="44167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9445AD4-D570-4FF7-ADC7-A1FB4444BAA4}"/>
              </a:ext>
            </a:extLst>
          </p:cNvPr>
          <p:cNvSpPr/>
          <p:nvPr/>
        </p:nvSpPr>
        <p:spPr>
          <a:xfrm>
            <a:off x="5160509" y="2548757"/>
            <a:ext cx="3405522" cy="617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D48388-DC5B-D375-4A8B-14CC120A90E8}"/>
              </a:ext>
            </a:extLst>
          </p:cNvPr>
          <p:cNvSpPr/>
          <p:nvPr/>
        </p:nvSpPr>
        <p:spPr>
          <a:xfrm>
            <a:off x="5160509" y="4028537"/>
            <a:ext cx="6821582" cy="992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42802F-BAC3-DC6A-77A7-060D3F04C776}"/>
              </a:ext>
            </a:extLst>
          </p:cNvPr>
          <p:cNvSpPr/>
          <p:nvPr/>
        </p:nvSpPr>
        <p:spPr>
          <a:xfrm>
            <a:off x="10225765" y="5357005"/>
            <a:ext cx="462363" cy="224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23EBC6-98FA-36DC-FEBA-8467EFE073CF}"/>
              </a:ext>
            </a:extLst>
          </p:cNvPr>
          <p:cNvSpPr txBox="1"/>
          <p:nvPr/>
        </p:nvSpPr>
        <p:spPr>
          <a:xfrm>
            <a:off x="4949161" y="2212326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8F03DB-3FF5-2E1E-0B12-EB90CAFA9306}"/>
              </a:ext>
            </a:extLst>
          </p:cNvPr>
          <p:cNvSpPr txBox="1"/>
          <p:nvPr/>
        </p:nvSpPr>
        <p:spPr>
          <a:xfrm>
            <a:off x="4949161" y="3659205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76DDB6-A494-C5CF-B20B-B8B9021B5031}"/>
              </a:ext>
            </a:extLst>
          </p:cNvPr>
          <p:cNvSpPr txBox="1"/>
          <p:nvPr/>
        </p:nvSpPr>
        <p:spPr>
          <a:xfrm>
            <a:off x="9899759" y="5020574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5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D8624-19F9-427A-87CA-DDC00217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25" y="247988"/>
            <a:ext cx="2971800" cy="61231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撰寫專案內容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A39AAA-78EC-49BC-AADB-A55D58843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7106" y="245581"/>
            <a:ext cx="5961869" cy="955675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Verilog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檔，撰寫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Verilog Code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並存檔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檔名應與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名稱相同，否則編譯將會出錯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9D06064-057B-4260-BCA9-C7DF8287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7" y="1409924"/>
            <a:ext cx="2689860" cy="4968240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7BAE1BC-373A-48B0-9637-5D22A15E1E5E}"/>
              </a:ext>
            </a:extLst>
          </p:cNvPr>
          <p:cNvCxnSpPr>
            <a:cxnSpLocks/>
          </p:cNvCxnSpPr>
          <p:nvPr/>
        </p:nvCxnSpPr>
        <p:spPr>
          <a:xfrm>
            <a:off x="3143250" y="1914525"/>
            <a:ext cx="326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05E527B5-9EEE-45F8-ABE5-FDB23DB6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409924"/>
            <a:ext cx="2499360" cy="3627120"/>
          </a:xfrm>
          <a:prstGeom prst="rect">
            <a:avLst/>
          </a:prstGeo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B054A069-2B2A-48FE-83BB-49A97828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63" y="1409924"/>
            <a:ext cx="4846320" cy="166116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F827019-73D4-4184-ABE8-B79FBB9D4B10}"/>
              </a:ext>
            </a:extLst>
          </p:cNvPr>
          <p:cNvCxnSpPr/>
          <p:nvPr/>
        </p:nvCxnSpPr>
        <p:spPr>
          <a:xfrm>
            <a:off x="6293224" y="1914525"/>
            <a:ext cx="5468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422113-E273-4B26-9A8D-9C04D04B74EE}"/>
              </a:ext>
            </a:extLst>
          </p:cNvPr>
          <p:cNvSpPr txBox="1"/>
          <p:nvPr/>
        </p:nvSpPr>
        <p:spPr>
          <a:xfrm>
            <a:off x="9665185" y="2641067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Verilog 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70D57F0-CAC9-4F48-8B0E-D44D7C1B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45" y="3488419"/>
            <a:ext cx="5240980" cy="3359744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EED7A31-0A61-4725-B81D-FE40891A7D5A}"/>
              </a:ext>
            </a:extLst>
          </p:cNvPr>
          <p:cNvCxnSpPr/>
          <p:nvPr/>
        </p:nvCxnSpPr>
        <p:spPr>
          <a:xfrm>
            <a:off x="9350188" y="3146612"/>
            <a:ext cx="0" cy="282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2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78291-D968-4037-BC9A-B909B823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" y="150799"/>
            <a:ext cx="10146186" cy="637424"/>
          </a:xfrm>
        </p:spPr>
        <p:txBody>
          <a:bodyPr/>
          <a:lstStyle/>
          <a:p>
            <a:r>
              <a:rPr lang="zh-TW" altLang="en-US" dirty="0"/>
              <a:t>編譯專案內容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0755D3-AD65-4452-89AA-9F7D7D793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" y="905115"/>
            <a:ext cx="10144654" cy="999885"/>
          </a:xfrm>
        </p:spPr>
        <p:txBody>
          <a:bodyPr/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將剛寫的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設為</a:t>
            </a:r>
            <a:r>
              <a:rPr lang="en-US" altLang="zh-TW" sz="2000" dirty="0">
                <a:solidFill>
                  <a:srgbClr val="FFFF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top-level module</a:t>
            </a:r>
          </a:p>
          <a:p>
            <a:r>
              <a:rPr lang="zh-TW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點選編譯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，若無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回報則編譯成功，出現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~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Warning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為正常現象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118B02-6DC9-4A08-825F-7983CCD6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" y="1823085"/>
            <a:ext cx="2123123" cy="28517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47AD2B-A696-4863-AA2E-EA463FAB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874" y="1724025"/>
            <a:ext cx="2895600" cy="365760"/>
          </a:xfrm>
          <a:prstGeom prst="rect">
            <a:avLst/>
          </a:prstGeom>
        </p:spPr>
      </p:pic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CD1AC480-B298-4673-B91A-0E8BFD146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52" y="3429000"/>
            <a:ext cx="5497671" cy="31097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4C4CFDD-7C6A-4E5D-85E8-A918CF966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482" y="1967865"/>
            <a:ext cx="5021580" cy="109728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E28F1C8-8757-4964-92B1-D33E40140FB2}"/>
              </a:ext>
            </a:extLst>
          </p:cNvPr>
          <p:cNvCxnSpPr/>
          <p:nvPr/>
        </p:nvCxnSpPr>
        <p:spPr>
          <a:xfrm>
            <a:off x="2333625" y="2324100"/>
            <a:ext cx="438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836A7F-7D86-4DF1-A316-1E9CADAD1291}"/>
              </a:ext>
            </a:extLst>
          </p:cNvPr>
          <p:cNvSpPr txBox="1"/>
          <p:nvPr/>
        </p:nvSpPr>
        <p:spPr>
          <a:xfrm>
            <a:off x="2333625" y="2420035"/>
            <a:ext cx="35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右鍵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9416077-3D30-446F-B50F-FD940D270E11}"/>
              </a:ext>
            </a:extLst>
          </p:cNvPr>
          <p:cNvCxnSpPr/>
          <p:nvPr/>
        </p:nvCxnSpPr>
        <p:spPr>
          <a:xfrm flipV="1">
            <a:off x="8059271" y="1905000"/>
            <a:ext cx="690282" cy="18478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0A72E9-9F00-483A-9289-F63F29C642D7}"/>
              </a:ext>
            </a:extLst>
          </p:cNvPr>
          <p:cNvSpPr txBox="1"/>
          <p:nvPr/>
        </p:nvSpPr>
        <p:spPr>
          <a:xfrm>
            <a:off x="9547412" y="1354574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編譯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646CCD3-9243-4DEA-8DFA-0D46F7E0AC87}"/>
              </a:ext>
            </a:extLst>
          </p:cNvPr>
          <p:cNvCxnSpPr/>
          <p:nvPr/>
        </p:nvCxnSpPr>
        <p:spPr>
          <a:xfrm>
            <a:off x="9861176" y="2241176"/>
            <a:ext cx="0" cy="10077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3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37249-6FBF-4D84-BCC3-B368467F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299949"/>
            <a:ext cx="10146186" cy="515840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5838E9-2B84-46C9-9FAC-15745B266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39" y="815789"/>
            <a:ext cx="10144654" cy="3572435"/>
          </a:xfrm>
        </p:spPr>
        <p:txBody>
          <a:bodyPr/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新建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University Program VWF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 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7867A81-769F-43B9-BBE5-55572AA2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2" y="1589811"/>
            <a:ext cx="2689860" cy="49682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0C9B58-F580-4EF7-AA53-D2B409AF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71" y="1750695"/>
            <a:ext cx="2499360" cy="368046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57E8F1-15CE-4FB2-9E0A-D7FA1E705B0D}"/>
              </a:ext>
            </a:extLst>
          </p:cNvPr>
          <p:cNvCxnSpPr/>
          <p:nvPr/>
        </p:nvCxnSpPr>
        <p:spPr>
          <a:xfrm>
            <a:off x="3352800" y="3590925"/>
            <a:ext cx="9810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F5D224-1857-4456-867B-C0842C6BDAF4}"/>
              </a:ext>
            </a:extLst>
          </p:cNvPr>
          <p:cNvSpPr txBox="1"/>
          <p:nvPr/>
        </p:nvSpPr>
        <p:spPr>
          <a:xfrm>
            <a:off x="1733338" y="1147225"/>
            <a:ext cx="572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註</a:t>
            </a:r>
            <a:r>
              <a:rPr lang="en-US" altLang="zh-TW" b="1" dirty="0">
                <a:solidFill>
                  <a:srgbClr val="FFFF00"/>
                </a:solidFill>
              </a:rPr>
              <a:t>:</a:t>
            </a:r>
            <a:r>
              <a:rPr lang="zh-TW" altLang="en-US" b="1" dirty="0">
                <a:solidFill>
                  <a:srgbClr val="FFFF00"/>
                </a:solidFill>
              </a:rPr>
              <a:t>在模擬前一定要先設定好</a:t>
            </a:r>
            <a:r>
              <a:rPr lang="en-US" altLang="zh-TW" b="1" dirty="0">
                <a:solidFill>
                  <a:srgbClr val="FFFF00"/>
                </a:solidFill>
              </a:rPr>
              <a:t>Top-module</a:t>
            </a:r>
            <a:r>
              <a:rPr lang="zh-TW" altLang="en-US" b="1" dirty="0">
                <a:solidFill>
                  <a:srgbClr val="FFFF00"/>
                </a:solidFill>
              </a:rPr>
              <a:t> 並跑過編譯</a:t>
            </a:r>
          </a:p>
        </p:txBody>
      </p:sp>
    </p:spTree>
    <p:extLst>
      <p:ext uri="{BB962C8B-B14F-4D97-AF65-F5344CB8AC3E}">
        <p14:creationId xmlns:p14="http://schemas.microsoft.com/office/powerpoint/2010/main" val="3346702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6BCDDAFD-0544-1C53-D9F7-A9DE278F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56" y="1827380"/>
            <a:ext cx="2861075" cy="1934049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4ADBA26-AF8E-42FA-BC0A-893697C91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56" y="4215046"/>
            <a:ext cx="2938101" cy="199733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907C84-6E9E-4FCA-8C08-C3BABC73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265269" cy="59652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 .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針對剛才編譯的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module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，於波形檔中加入測試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I/O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B3529D-2F7B-4FED-868A-0ECA29756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90" y="684428"/>
            <a:ext cx="5940710" cy="892838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雙擊左方視窗空白處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 Finder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1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確定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欄選擇為「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Pins: All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」，點選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List</a:t>
            </a:r>
            <a:r>
              <a:rPr lang="zh-TW" alt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列出該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I/O</a:t>
            </a:r>
          </a:p>
        </p:txBody>
      </p:sp>
      <p:pic>
        <p:nvPicPr>
          <p:cNvPr id="4" name="圖片 3" descr="一張含有 文字, 白板 的圖片&#10;&#10;自動產生的描述">
            <a:extLst>
              <a:ext uri="{FF2B5EF4-FFF2-40B4-BE49-F238E27FC236}">
                <a16:creationId xmlns:a16="http://schemas.microsoft.com/office/drawing/2014/main" id="{375E99CD-219C-5F2D-405E-83AEBB3A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1" y="1827380"/>
            <a:ext cx="1427720" cy="4142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57B1DE-90E0-AE76-2B23-4914A104D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265" y="1827380"/>
            <a:ext cx="2258794" cy="19287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5FCB99-FE13-429F-1793-A78EF1514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978" y="1827380"/>
            <a:ext cx="2625323" cy="1928712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66E0A06-224E-474F-0499-4EE8B4E8A560}"/>
              </a:ext>
            </a:extLst>
          </p:cNvPr>
          <p:cNvCxnSpPr/>
          <p:nvPr/>
        </p:nvCxnSpPr>
        <p:spPr>
          <a:xfrm>
            <a:off x="1617820" y="2839022"/>
            <a:ext cx="3585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E556DDB-8ED1-5C3F-9514-9B48AD2455A4}"/>
              </a:ext>
            </a:extLst>
          </p:cNvPr>
          <p:cNvCxnSpPr/>
          <p:nvPr/>
        </p:nvCxnSpPr>
        <p:spPr>
          <a:xfrm>
            <a:off x="4381328" y="2834750"/>
            <a:ext cx="43030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78E939E-AE51-BC6F-94E0-F60514FCAF62}"/>
              </a:ext>
            </a:extLst>
          </p:cNvPr>
          <p:cNvSpPr txBox="1"/>
          <p:nvPr/>
        </p:nvSpPr>
        <p:spPr>
          <a:xfrm>
            <a:off x="76271" y="2800301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9785F4A-A6C7-C8C6-2B7D-3AA6DEE2AA0E}"/>
              </a:ext>
            </a:extLst>
          </p:cNvPr>
          <p:cNvSpPr txBox="1"/>
          <p:nvPr/>
        </p:nvSpPr>
        <p:spPr>
          <a:xfrm>
            <a:off x="3438986" y="2986283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658925-B757-D32D-51E8-4F1B76060045}"/>
              </a:ext>
            </a:extLst>
          </p:cNvPr>
          <p:cNvSpPr txBox="1"/>
          <p:nvPr/>
        </p:nvSpPr>
        <p:spPr>
          <a:xfrm>
            <a:off x="6314070" y="1900981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AC96DFA-1456-5B25-E13F-F08E1E1AB249}"/>
              </a:ext>
            </a:extLst>
          </p:cNvPr>
          <p:cNvCxnSpPr/>
          <p:nvPr/>
        </p:nvCxnSpPr>
        <p:spPr>
          <a:xfrm>
            <a:off x="7635130" y="2791736"/>
            <a:ext cx="43030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69A993C-F2D5-9EA3-45C6-7A84F9D41300}"/>
              </a:ext>
            </a:extLst>
          </p:cNvPr>
          <p:cNvCxnSpPr>
            <a:cxnSpLocks/>
          </p:cNvCxnSpPr>
          <p:nvPr/>
        </p:nvCxnSpPr>
        <p:spPr>
          <a:xfrm>
            <a:off x="9437036" y="3856008"/>
            <a:ext cx="0" cy="28144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B90C54B-3D1E-2392-1214-9668765B4066}"/>
              </a:ext>
            </a:extLst>
          </p:cNvPr>
          <p:cNvCxnSpPr>
            <a:cxnSpLocks/>
          </p:cNvCxnSpPr>
          <p:nvPr/>
        </p:nvCxnSpPr>
        <p:spPr>
          <a:xfrm flipH="1">
            <a:off x="7635130" y="5367882"/>
            <a:ext cx="43030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8A66A41A-8C0E-4117-03B2-719AF5105230}"/>
              </a:ext>
            </a:extLst>
          </p:cNvPr>
          <p:cNvSpPr txBox="1">
            <a:spLocks/>
          </p:cNvSpPr>
          <p:nvPr/>
        </p:nvSpPr>
        <p:spPr>
          <a:xfrm>
            <a:off x="6420366" y="684428"/>
            <a:ext cx="4571985" cy="892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</a:t>
            </a:r>
            <a:r>
              <a:rPr lang="zh-TW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&gt;&gt;</a:t>
            </a:r>
            <a:r>
              <a:rPr lang="zh-TW" alt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，即引入該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I/O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OK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OK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5BC3641-E5C2-AE95-1962-150B4B2B47BE}"/>
              </a:ext>
            </a:extLst>
          </p:cNvPr>
          <p:cNvSpPr/>
          <p:nvPr/>
        </p:nvSpPr>
        <p:spPr>
          <a:xfrm>
            <a:off x="9437036" y="2834751"/>
            <a:ext cx="301324" cy="151532"/>
          </a:xfrm>
          <a:prstGeom prst="rect">
            <a:avLst/>
          </a:prstGeom>
          <a:noFill/>
          <a:ln w="28575">
            <a:solidFill>
              <a:srgbClr val="DA24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15C6B7C-39EB-B01A-97FB-A8ABDB4C3E98}"/>
              </a:ext>
            </a:extLst>
          </p:cNvPr>
          <p:cNvSpPr txBox="1"/>
          <p:nvPr/>
        </p:nvSpPr>
        <p:spPr>
          <a:xfrm>
            <a:off x="9127689" y="2525027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4.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42489C7-70A5-4744-6432-04E136DEC600}"/>
              </a:ext>
            </a:extLst>
          </p:cNvPr>
          <p:cNvSpPr/>
          <p:nvPr/>
        </p:nvSpPr>
        <p:spPr>
          <a:xfrm>
            <a:off x="10683973" y="4429030"/>
            <a:ext cx="331958" cy="135350"/>
          </a:xfrm>
          <a:prstGeom prst="rect">
            <a:avLst/>
          </a:prstGeom>
          <a:noFill/>
          <a:ln w="28575">
            <a:solidFill>
              <a:srgbClr val="DA24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A27A26-83AF-2FB5-4BF1-7E2F05E8094B}"/>
              </a:ext>
            </a:extLst>
          </p:cNvPr>
          <p:cNvSpPr txBox="1"/>
          <p:nvPr/>
        </p:nvSpPr>
        <p:spPr>
          <a:xfrm>
            <a:off x="10331649" y="4137372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5.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796523DB-3B82-F666-277B-860D9DE8E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415" y="4215046"/>
            <a:ext cx="2536448" cy="1958523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44B295C1-9BC0-BD43-EED4-E64C3BA0E49A}"/>
              </a:ext>
            </a:extLst>
          </p:cNvPr>
          <p:cNvSpPr/>
          <p:nvPr/>
        </p:nvSpPr>
        <p:spPr>
          <a:xfrm>
            <a:off x="6620108" y="4489084"/>
            <a:ext cx="481731" cy="197215"/>
          </a:xfrm>
          <a:prstGeom prst="rect">
            <a:avLst/>
          </a:prstGeom>
          <a:noFill/>
          <a:ln w="28575">
            <a:solidFill>
              <a:srgbClr val="DA24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875707B-0BA9-9F3B-2748-D4E1C243DD9F}"/>
              </a:ext>
            </a:extLst>
          </p:cNvPr>
          <p:cNvSpPr txBox="1"/>
          <p:nvPr/>
        </p:nvSpPr>
        <p:spPr>
          <a:xfrm>
            <a:off x="6232600" y="4137372"/>
            <a:ext cx="42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6.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8C595F1-2397-5040-591B-C518FBCDBE88}"/>
              </a:ext>
            </a:extLst>
          </p:cNvPr>
          <p:cNvCxnSpPr>
            <a:cxnSpLocks/>
          </p:cNvCxnSpPr>
          <p:nvPr/>
        </p:nvCxnSpPr>
        <p:spPr>
          <a:xfrm flipH="1">
            <a:off x="4306059" y="5367882"/>
            <a:ext cx="43030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圖片 46">
            <a:extLst>
              <a:ext uri="{FF2B5EF4-FFF2-40B4-BE49-F238E27FC236}">
                <a16:creationId xmlns:a16="http://schemas.microsoft.com/office/drawing/2014/main" id="{FBE6B6AB-CC2D-EB10-46D9-01755A482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354" y="3970123"/>
            <a:ext cx="1424900" cy="2795518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A825FC4F-DC69-2CB4-8A61-FB2D6FD1FF43}"/>
              </a:ext>
            </a:extLst>
          </p:cNvPr>
          <p:cNvSpPr txBox="1"/>
          <p:nvPr/>
        </p:nvSpPr>
        <p:spPr>
          <a:xfrm>
            <a:off x="2587059" y="5850403"/>
            <a:ext cx="117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完成加入測試</a:t>
            </a:r>
            <a:r>
              <a:rPr lang="en-US" altLang="zh-TW" dirty="0">
                <a:solidFill>
                  <a:srgbClr val="FF0000"/>
                </a:solidFill>
              </a:rPr>
              <a:t>I/O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41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282019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1187662"/>
            <a:ext cx="10144654" cy="121707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波形模擬版面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834632D-E199-DAA2-3BD1-FC732893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61" y="2404737"/>
            <a:ext cx="8986429" cy="438872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6E2A0EF-6F8B-26B6-7189-980B2BDFFE89}"/>
              </a:ext>
            </a:extLst>
          </p:cNvPr>
          <p:cNvSpPr/>
          <p:nvPr/>
        </p:nvSpPr>
        <p:spPr>
          <a:xfrm>
            <a:off x="2536166" y="3295290"/>
            <a:ext cx="270262" cy="34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14">
            <a:extLst>
              <a:ext uri="{FF2B5EF4-FFF2-40B4-BE49-F238E27FC236}">
                <a16:creationId xmlns:a16="http://schemas.microsoft.com/office/drawing/2014/main" id="{A1BADDF2-DD0B-3413-415B-45C4E4DB0041}"/>
              </a:ext>
            </a:extLst>
          </p:cNvPr>
          <p:cNvSpPr txBox="1"/>
          <p:nvPr/>
        </p:nvSpPr>
        <p:spPr>
          <a:xfrm>
            <a:off x="2107915" y="3683650"/>
            <a:ext cx="400110" cy="630942"/>
          </a:xfrm>
          <a:prstGeom prst="rect">
            <a:avLst/>
          </a:prstGeom>
          <a:solidFill>
            <a:sysClr val="window" lastClr="FFFFFF"/>
          </a:solidFill>
        </p:spPr>
        <p:txBody>
          <a:bodyPr vert="eaVert"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未定值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1367BA8-39DC-0B76-113B-C920DB65A47E}"/>
              </a:ext>
            </a:extLst>
          </p:cNvPr>
          <p:cNvSpPr/>
          <p:nvPr/>
        </p:nvSpPr>
        <p:spPr>
          <a:xfrm>
            <a:off x="2195423" y="3295290"/>
            <a:ext cx="270262" cy="34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3D0485-206A-8AED-64B5-F706540648EF}"/>
              </a:ext>
            </a:extLst>
          </p:cNvPr>
          <p:cNvSpPr/>
          <p:nvPr/>
        </p:nvSpPr>
        <p:spPr>
          <a:xfrm>
            <a:off x="2882871" y="3295290"/>
            <a:ext cx="270262" cy="34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C7B840-EC8B-D7F1-85FC-AED5F3473CD0}"/>
              </a:ext>
            </a:extLst>
          </p:cNvPr>
          <p:cNvSpPr/>
          <p:nvPr/>
        </p:nvSpPr>
        <p:spPr>
          <a:xfrm>
            <a:off x="3229576" y="3295290"/>
            <a:ext cx="270262" cy="34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32334A6-ABEA-95AD-48E7-08B75B70F5F9}"/>
              </a:ext>
            </a:extLst>
          </p:cNvPr>
          <p:cNvSpPr/>
          <p:nvPr/>
        </p:nvSpPr>
        <p:spPr>
          <a:xfrm>
            <a:off x="4939254" y="3295290"/>
            <a:ext cx="270262" cy="34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BE61B8-2091-ADA5-4E29-1E0F24F2D7DD}"/>
              </a:ext>
            </a:extLst>
          </p:cNvPr>
          <p:cNvSpPr/>
          <p:nvPr/>
        </p:nvSpPr>
        <p:spPr>
          <a:xfrm>
            <a:off x="5642823" y="3295290"/>
            <a:ext cx="270262" cy="34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文字方塊 14">
            <a:extLst>
              <a:ext uri="{FF2B5EF4-FFF2-40B4-BE49-F238E27FC236}">
                <a16:creationId xmlns:a16="http://schemas.microsoft.com/office/drawing/2014/main" id="{1693911B-45AB-2F61-FCC8-3AFA6C408290}"/>
              </a:ext>
            </a:extLst>
          </p:cNvPr>
          <p:cNvSpPr txBox="1"/>
          <p:nvPr/>
        </p:nvSpPr>
        <p:spPr>
          <a:xfrm>
            <a:off x="2806428" y="3683650"/>
            <a:ext cx="400110" cy="557204"/>
          </a:xfrm>
          <a:prstGeom prst="rect">
            <a:avLst/>
          </a:prstGeom>
          <a:solidFill>
            <a:sysClr val="window" lastClr="FFFFFF"/>
          </a:solidFill>
        </p:spPr>
        <p:txBody>
          <a:bodyPr vert="eaVert"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邏輯</a:t>
            </a:r>
            <a:r>
              <a:rPr lang="en-US" altLang="zh-TW" sz="1400" dirty="0">
                <a:solidFill>
                  <a:srgbClr val="FF0000"/>
                </a:solidFill>
                <a:latin typeface="Franklin Gothic Book" panose="020B0503020102020204"/>
                <a:ea typeface="微軟正黑體" panose="020B0604030504040204" pitchFamily="34" charset="-120"/>
              </a:rPr>
              <a:t>1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14">
            <a:extLst>
              <a:ext uri="{FF2B5EF4-FFF2-40B4-BE49-F238E27FC236}">
                <a16:creationId xmlns:a16="http://schemas.microsoft.com/office/drawing/2014/main" id="{B6664647-D6AA-7BE8-381F-BD9F6C840BEC}"/>
              </a:ext>
            </a:extLst>
          </p:cNvPr>
          <p:cNvSpPr txBox="1"/>
          <p:nvPr/>
        </p:nvSpPr>
        <p:spPr>
          <a:xfrm>
            <a:off x="2448751" y="2656631"/>
            <a:ext cx="400110" cy="557204"/>
          </a:xfrm>
          <a:prstGeom prst="rect">
            <a:avLst/>
          </a:prstGeom>
          <a:solidFill>
            <a:sysClr val="window" lastClr="FFFFFF"/>
          </a:solidFill>
        </p:spPr>
        <p:txBody>
          <a:bodyPr vert="eaVert"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邏輯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0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字方塊 14">
            <a:extLst>
              <a:ext uri="{FF2B5EF4-FFF2-40B4-BE49-F238E27FC236}">
                <a16:creationId xmlns:a16="http://schemas.microsoft.com/office/drawing/2014/main" id="{95BA4DB8-72C9-2750-1054-EF72DB18F5D6}"/>
              </a:ext>
            </a:extLst>
          </p:cNvPr>
          <p:cNvSpPr txBox="1"/>
          <p:nvPr/>
        </p:nvSpPr>
        <p:spPr>
          <a:xfrm>
            <a:off x="3164652" y="2619762"/>
            <a:ext cx="400110" cy="630942"/>
          </a:xfrm>
          <a:prstGeom prst="rect">
            <a:avLst/>
          </a:prstGeom>
          <a:solidFill>
            <a:sysClr val="window" lastClr="FFFFFF"/>
          </a:solidFill>
        </p:spPr>
        <p:txBody>
          <a:bodyPr vert="eaVert"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高阻抗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C7464EA-6A81-B88F-19B8-9D4AEA807B31}"/>
              </a:ext>
            </a:extLst>
          </p:cNvPr>
          <p:cNvSpPr/>
          <p:nvPr/>
        </p:nvSpPr>
        <p:spPr>
          <a:xfrm>
            <a:off x="4596096" y="3295290"/>
            <a:ext cx="270262" cy="34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14">
            <a:extLst>
              <a:ext uri="{FF2B5EF4-FFF2-40B4-BE49-F238E27FC236}">
                <a16:creationId xmlns:a16="http://schemas.microsoft.com/office/drawing/2014/main" id="{67EEF850-B881-10A2-75C8-6CE2960C6A31}"/>
              </a:ext>
            </a:extLst>
          </p:cNvPr>
          <p:cNvSpPr txBox="1"/>
          <p:nvPr/>
        </p:nvSpPr>
        <p:spPr>
          <a:xfrm>
            <a:off x="4532772" y="3690822"/>
            <a:ext cx="400110" cy="667940"/>
          </a:xfrm>
          <a:prstGeom prst="rect">
            <a:avLst/>
          </a:prstGeom>
          <a:solidFill>
            <a:sysClr val="window" lastClr="FFFFFF"/>
          </a:solidFill>
        </p:spPr>
        <p:txBody>
          <a:bodyPr vert="eaVert"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counter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3" name="文字方塊 14">
            <a:extLst>
              <a:ext uri="{FF2B5EF4-FFF2-40B4-BE49-F238E27FC236}">
                <a16:creationId xmlns:a16="http://schemas.microsoft.com/office/drawing/2014/main" id="{3D517505-0D9F-B7FB-4916-E722AA62A335}"/>
              </a:ext>
            </a:extLst>
          </p:cNvPr>
          <p:cNvSpPr txBox="1"/>
          <p:nvPr/>
        </p:nvSpPr>
        <p:spPr>
          <a:xfrm>
            <a:off x="4906198" y="2722822"/>
            <a:ext cx="400110" cy="483466"/>
          </a:xfrm>
          <a:prstGeom prst="rect">
            <a:avLst/>
          </a:prstGeom>
          <a:solidFill>
            <a:sysClr val="window" lastClr="FFFFFF"/>
          </a:solidFill>
        </p:spPr>
        <p:txBody>
          <a:bodyPr vert="eaVert"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clock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4" name="文字方塊 14">
            <a:extLst>
              <a:ext uri="{FF2B5EF4-FFF2-40B4-BE49-F238E27FC236}">
                <a16:creationId xmlns:a16="http://schemas.microsoft.com/office/drawing/2014/main" id="{D08321CB-96D4-0C2E-2D45-20B3157475B9}"/>
              </a:ext>
            </a:extLst>
          </p:cNvPr>
          <p:cNvSpPr txBox="1"/>
          <p:nvPr/>
        </p:nvSpPr>
        <p:spPr>
          <a:xfrm>
            <a:off x="5577899" y="3720519"/>
            <a:ext cx="400110" cy="679032"/>
          </a:xfrm>
          <a:prstGeom prst="rect">
            <a:avLst/>
          </a:prstGeom>
          <a:solidFill>
            <a:sysClr val="window" lastClr="FFFFFF"/>
          </a:solidFill>
        </p:spPr>
        <p:txBody>
          <a:bodyPr vert="eaVert"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random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E94E0DF-7D69-62CF-D0B3-3AEC2D64B56C}"/>
              </a:ext>
            </a:extLst>
          </p:cNvPr>
          <p:cNvSpPr/>
          <p:nvPr/>
        </p:nvSpPr>
        <p:spPr>
          <a:xfrm>
            <a:off x="6048583" y="3295290"/>
            <a:ext cx="270262" cy="34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14">
            <a:extLst>
              <a:ext uri="{FF2B5EF4-FFF2-40B4-BE49-F238E27FC236}">
                <a16:creationId xmlns:a16="http://schemas.microsoft.com/office/drawing/2014/main" id="{4AA79144-AB89-661A-702A-0B7B9A972EA1}"/>
              </a:ext>
            </a:extLst>
          </p:cNvPr>
          <p:cNvSpPr txBox="1"/>
          <p:nvPr/>
        </p:nvSpPr>
        <p:spPr>
          <a:xfrm>
            <a:off x="5983659" y="2444774"/>
            <a:ext cx="400110" cy="810478"/>
          </a:xfrm>
          <a:prstGeom prst="rect">
            <a:avLst/>
          </a:prstGeom>
          <a:solidFill>
            <a:sysClr val="window" lastClr="FFFFFF"/>
          </a:solidFill>
        </p:spPr>
        <p:txBody>
          <a:bodyPr vert="eaVert"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邏輯模擬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52976B5-7752-1753-7E93-79851714958F}"/>
              </a:ext>
            </a:extLst>
          </p:cNvPr>
          <p:cNvSpPr txBox="1"/>
          <p:nvPr/>
        </p:nvSpPr>
        <p:spPr>
          <a:xfrm>
            <a:off x="6302655" y="2612067"/>
            <a:ext cx="38506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波型畫好按邏輯模擬進行波型模擬。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模擬前會要求儲存波型檔，直接原地儲存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C24337A-DC56-5D55-3888-8CB380B6EEAF}"/>
              </a:ext>
            </a:extLst>
          </p:cNvPr>
          <p:cNvSpPr txBox="1"/>
          <p:nvPr/>
        </p:nvSpPr>
        <p:spPr>
          <a:xfrm>
            <a:off x="5580585" y="6036414"/>
            <a:ext cx="4089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此處左鍵按住拖移可以選取所要調整的範圍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C9483CD-2C38-4EB3-9C4B-A0529C6D75E2}"/>
              </a:ext>
            </a:extLst>
          </p:cNvPr>
          <p:cNvSpPr txBox="1"/>
          <p:nvPr/>
        </p:nvSpPr>
        <p:spPr>
          <a:xfrm>
            <a:off x="1312857" y="6205691"/>
            <a:ext cx="2716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點選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pin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腳可以一次修改全部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 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14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92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609550"/>
            <a:ext cx="10144654" cy="179518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波型調整方式</a:t>
            </a:r>
            <a:r>
              <a:rPr lang="en-US" altLang="zh-TW" dirty="0"/>
              <a:t>1</a:t>
            </a:r>
            <a:r>
              <a:rPr lang="zh-TW" altLang="en-US" dirty="0"/>
              <a:t>，以下以一個</a:t>
            </a:r>
            <a:r>
              <a:rPr lang="en-US" altLang="zh-TW" dirty="0" err="1"/>
              <a:t>5bit</a:t>
            </a:r>
            <a:r>
              <a:rPr lang="zh-TW" altLang="en-US" dirty="0"/>
              <a:t>的</a:t>
            </a:r>
            <a:r>
              <a:rPr lang="en-US" altLang="zh-TW" dirty="0"/>
              <a:t>input </a:t>
            </a:r>
            <a:r>
              <a:rPr lang="en-US" altLang="zh-TW" dirty="0" err="1"/>
              <a:t>i_a</a:t>
            </a:r>
            <a:r>
              <a:rPr lang="zh-TW" altLang="en-US" dirty="0"/>
              <a:t> 為範例。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左鍵單擊</a:t>
            </a:r>
            <a:r>
              <a:rPr lang="en-US" altLang="zh-TW" dirty="0"/>
              <a:t>pin</a:t>
            </a:r>
            <a:r>
              <a:rPr lang="zh-TW" altLang="en-US" dirty="0"/>
              <a:t>角區域或是雙擊欲設定的區域，選到的位置會變藍色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雙擊藍色區域，可以進到 </a:t>
            </a:r>
            <a:r>
              <a:rPr lang="en-US" altLang="zh-TW" dirty="0"/>
              <a:t>Arbitrary Value </a:t>
            </a:r>
            <a:r>
              <a:rPr lang="zh-TW" altLang="en-US" dirty="0"/>
              <a:t>進行數值設定。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設定數值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點選 </a:t>
            </a:r>
            <a:r>
              <a:rPr lang="en-US" altLang="zh-TW" dirty="0"/>
              <a:t>OK</a:t>
            </a:r>
            <a:r>
              <a:rPr lang="zh-TW" altLang="en-US" dirty="0"/>
              <a:t> 即可。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設定完成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6157A8-AEFB-D4F9-CBE2-DEB7CC50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4316"/>
            <a:ext cx="12192000" cy="710782"/>
          </a:xfrm>
          <a:prstGeom prst="rect">
            <a:avLst/>
          </a:prstGeom>
        </p:spPr>
      </p:pic>
      <p:sp>
        <p:nvSpPr>
          <p:cNvPr id="6" name="書卷: 水平 5">
            <a:extLst>
              <a:ext uri="{FF2B5EF4-FFF2-40B4-BE49-F238E27FC236}">
                <a16:creationId xmlns:a16="http://schemas.microsoft.com/office/drawing/2014/main" id="{DEAEFC6D-159D-6525-8DC6-BD8816A25827}"/>
              </a:ext>
            </a:extLst>
          </p:cNvPr>
          <p:cNvSpPr/>
          <p:nvPr/>
        </p:nvSpPr>
        <p:spPr>
          <a:xfrm>
            <a:off x="7723617" y="198392"/>
            <a:ext cx="4191005" cy="1204873"/>
          </a:xfrm>
          <a:prstGeom prst="horizontalScroll">
            <a:avLst>
              <a:gd name="adj" fmla="val 1354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調整波型時，僅需調整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in(input)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腳位，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out(output)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是輸出結果。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22FEA5F-2E48-0BB2-CDB3-544D0FD79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426"/>
            <a:ext cx="12192000" cy="7288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59F0E3-5909-EC9A-4787-5C7C7B71F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95" y="4345250"/>
            <a:ext cx="2498274" cy="166551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15BFB7-1577-5478-E4A8-AF076A864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325" y="4345250"/>
            <a:ext cx="2498274" cy="166551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13D5BC-9F25-CE27-1A1B-C21E87BA14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" t="1" r="20517" b="15787"/>
          <a:stretch/>
        </p:blipFill>
        <p:spPr>
          <a:xfrm>
            <a:off x="8533116" y="3111806"/>
            <a:ext cx="65624" cy="855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DAE1214-35AA-CAD6-B341-0BC370DB6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9130"/>
            <a:ext cx="12192000" cy="7288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2863EA4-D4AA-6349-8638-0347E36E7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116" y="6659608"/>
            <a:ext cx="151303" cy="10807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BA1A742-DF7F-BFC4-CF43-A7B534D6AA10}"/>
              </a:ext>
            </a:extLst>
          </p:cNvPr>
          <p:cNvSpPr txBox="1"/>
          <p:nvPr/>
        </p:nvSpPr>
        <p:spPr>
          <a:xfrm>
            <a:off x="3173811" y="260624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 </a:t>
            </a:r>
            <a:r>
              <a:rPr lang="zh-TW" altLang="en-US" b="1" dirty="0">
                <a:solidFill>
                  <a:srgbClr val="FF0000"/>
                </a:solidFill>
              </a:rPr>
              <a:t>雙擊下方區域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9331E15-4D9D-1B85-785E-7F198F4CF5B9}"/>
              </a:ext>
            </a:extLst>
          </p:cNvPr>
          <p:cNvSpPr txBox="1"/>
          <p:nvPr/>
        </p:nvSpPr>
        <p:spPr>
          <a:xfrm>
            <a:off x="3173812" y="363619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r>
              <a:rPr lang="zh-TW" altLang="en-US" b="1" dirty="0">
                <a:solidFill>
                  <a:srgbClr val="FF0000"/>
                </a:solidFill>
              </a:rPr>
              <a:t> 雙擊藍色區域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7175175-3216-374B-5006-B5A0E20404BF}"/>
              </a:ext>
            </a:extLst>
          </p:cNvPr>
          <p:cNvSpPr txBox="1"/>
          <p:nvPr/>
        </p:nvSpPr>
        <p:spPr>
          <a:xfrm>
            <a:off x="1331021" y="502426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8CE40F7-9ED5-153A-FCBD-41A8A32237B6}"/>
              </a:ext>
            </a:extLst>
          </p:cNvPr>
          <p:cNvSpPr txBox="1"/>
          <p:nvPr/>
        </p:nvSpPr>
        <p:spPr>
          <a:xfrm>
            <a:off x="4108726" y="550941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A7B372E-21E7-31A9-BCE6-D5361477CA50}"/>
              </a:ext>
            </a:extLst>
          </p:cNvPr>
          <p:cNvSpPr txBox="1"/>
          <p:nvPr/>
        </p:nvSpPr>
        <p:spPr>
          <a:xfrm>
            <a:off x="7964734" y="640127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6667B1A-0A15-A7A6-2357-34D73A18D553}"/>
              </a:ext>
            </a:extLst>
          </p:cNvPr>
          <p:cNvSpPr/>
          <p:nvPr/>
        </p:nvSpPr>
        <p:spPr>
          <a:xfrm>
            <a:off x="4487357" y="5631203"/>
            <a:ext cx="662256" cy="365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D1EA5A-BC98-C809-AAC1-648BD7AE5EBF}"/>
              </a:ext>
            </a:extLst>
          </p:cNvPr>
          <p:cNvSpPr/>
          <p:nvPr/>
        </p:nvSpPr>
        <p:spPr>
          <a:xfrm>
            <a:off x="1657954" y="5269829"/>
            <a:ext cx="886838" cy="239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B98570-FC1E-9DE7-8EC2-5AD067D0D43E}"/>
              </a:ext>
            </a:extLst>
          </p:cNvPr>
          <p:cNvSpPr/>
          <p:nvPr/>
        </p:nvSpPr>
        <p:spPr>
          <a:xfrm>
            <a:off x="1657954" y="3025514"/>
            <a:ext cx="10534046" cy="239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362DFB-902B-8A84-49B2-B471CB9F14DC}"/>
              </a:ext>
            </a:extLst>
          </p:cNvPr>
          <p:cNvSpPr/>
          <p:nvPr/>
        </p:nvSpPr>
        <p:spPr>
          <a:xfrm>
            <a:off x="0" y="3025514"/>
            <a:ext cx="1552755" cy="239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2A11CF-FA36-6B19-148A-8B484A86933D}"/>
              </a:ext>
            </a:extLst>
          </p:cNvPr>
          <p:cNvSpPr txBox="1"/>
          <p:nvPr/>
        </p:nvSpPr>
        <p:spPr>
          <a:xfrm>
            <a:off x="1" y="2622963"/>
            <a:ext cx="182774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 </a:t>
            </a:r>
            <a:r>
              <a:rPr lang="zh-TW" altLang="en-US" b="1" dirty="0">
                <a:solidFill>
                  <a:srgbClr val="FF0000"/>
                </a:solidFill>
              </a:rPr>
              <a:t>單擊下方區域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BD275EB-7DB2-CC95-D3E5-E7E761FD5EEE}"/>
              </a:ext>
            </a:extLst>
          </p:cNvPr>
          <p:cNvSpPr txBox="1"/>
          <p:nvPr/>
        </p:nvSpPr>
        <p:spPr>
          <a:xfrm>
            <a:off x="2293029" y="26229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243122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1E75A5ED-F0B7-2FD0-C15B-4DC55758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7868"/>
            <a:ext cx="12192000" cy="7201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4D6F43C-48D7-3DD8-0D85-0ECA7A13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0621"/>
            <a:ext cx="12192000" cy="7661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369ECDA-C73B-67CD-AC14-CF62462B1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5511"/>
            <a:ext cx="12192000" cy="70629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92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609550"/>
            <a:ext cx="10144654" cy="179518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波型調整方式</a:t>
            </a:r>
            <a:r>
              <a:rPr lang="en-US" altLang="zh-TW" dirty="0"/>
              <a:t>2</a:t>
            </a:r>
            <a:r>
              <a:rPr lang="zh-TW" altLang="en-US" dirty="0"/>
              <a:t>，以下以一個</a:t>
            </a:r>
            <a:r>
              <a:rPr lang="en-US" altLang="zh-TW" dirty="0" err="1"/>
              <a:t>5bit</a:t>
            </a:r>
            <a:r>
              <a:rPr lang="zh-TW" altLang="en-US" dirty="0"/>
              <a:t>的</a:t>
            </a:r>
            <a:r>
              <a:rPr lang="en-US" altLang="zh-TW" dirty="0"/>
              <a:t>input </a:t>
            </a:r>
            <a:r>
              <a:rPr lang="en-US" altLang="zh-TW" dirty="0" err="1"/>
              <a:t>i_a</a:t>
            </a:r>
            <a:r>
              <a:rPr lang="zh-TW" altLang="en-US" dirty="0"/>
              <a:t> 為範例。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左鍵按住並拖曳欲選取區域，選到的位置會變藍色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雙擊藍色位置，可以進到 </a:t>
            </a:r>
            <a:r>
              <a:rPr lang="en-US" altLang="zh-TW" dirty="0"/>
              <a:t>Arbitrary Value </a:t>
            </a:r>
            <a:r>
              <a:rPr lang="zh-TW" altLang="en-US" dirty="0"/>
              <a:t>進行數值設定。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設定數值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點選 </a:t>
            </a:r>
            <a:r>
              <a:rPr lang="en-US" altLang="zh-TW" dirty="0"/>
              <a:t>OK</a:t>
            </a:r>
            <a:r>
              <a:rPr lang="zh-TW" altLang="en-US" dirty="0"/>
              <a:t> 即可。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設定完成</a:t>
            </a:r>
          </a:p>
        </p:txBody>
      </p:sp>
      <p:sp>
        <p:nvSpPr>
          <p:cNvPr id="6" name="書卷: 水平 5">
            <a:extLst>
              <a:ext uri="{FF2B5EF4-FFF2-40B4-BE49-F238E27FC236}">
                <a16:creationId xmlns:a16="http://schemas.microsoft.com/office/drawing/2014/main" id="{DEAEFC6D-159D-6525-8DC6-BD8816A25827}"/>
              </a:ext>
            </a:extLst>
          </p:cNvPr>
          <p:cNvSpPr/>
          <p:nvPr/>
        </p:nvSpPr>
        <p:spPr>
          <a:xfrm>
            <a:off x="7723617" y="198392"/>
            <a:ext cx="4191005" cy="1204873"/>
          </a:xfrm>
          <a:prstGeom prst="horizontalScroll">
            <a:avLst>
              <a:gd name="adj" fmla="val 1354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調整波型時，僅需調整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in(input)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腳位，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out(output)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是輸出結果。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559F0E3-5909-EC9A-4787-5C7C7B71F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95" y="4345250"/>
            <a:ext cx="2498274" cy="166551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15BFB7-1577-5478-E4A8-AF076A864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325" y="4345250"/>
            <a:ext cx="2498274" cy="166551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13D5BC-9F25-CE27-1A1B-C21E87BA14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" t="1" r="20517" b="15787"/>
          <a:stretch/>
        </p:blipFill>
        <p:spPr>
          <a:xfrm>
            <a:off x="8533116" y="3111806"/>
            <a:ext cx="65624" cy="8557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BA1A742-DF7F-BFC4-CF43-A7B534D6AA10}"/>
              </a:ext>
            </a:extLst>
          </p:cNvPr>
          <p:cNvSpPr txBox="1"/>
          <p:nvPr/>
        </p:nvSpPr>
        <p:spPr>
          <a:xfrm>
            <a:off x="2101373" y="2665790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左鍵按住並拖曳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9331E15-4D9D-1B85-785E-7F198F4CF5B9}"/>
              </a:ext>
            </a:extLst>
          </p:cNvPr>
          <p:cNvSpPr txBox="1"/>
          <p:nvPr/>
        </p:nvSpPr>
        <p:spPr>
          <a:xfrm>
            <a:off x="2101373" y="363558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r>
              <a:rPr lang="zh-TW" altLang="en-US" b="1" dirty="0">
                <a:solidFill>
                  <a:srgbClr val="FF0000"/>
                </a:solidFill>
              </a:rPr>
              <a:t> 雙擊藍色區域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7175175-3216-374B-5006-B5A0E20404BF}"/>
              </a:ext>
            </a:extLst>
          </p:cNvPr>
          <p:cNvSpPr txBox="1"/>
          <p:nvPr/>
        </p:nvSpPr>
        <p:spPr>
          <a:xfrm>
            <a:off x="1331021" y="502426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8CE40F7-9ED5-153A-FCBD-41A8A32237B6}"/>
              </a:ext>
            </a:extLst>
          </p:cNvPr>
          <p:cNvSpPr txBox="1"/>
          <p:nvPr/>
        </p:nvSpPr>
        <p:spPr>
          <a:xfrm>
            <a:off x="4108726" y="550941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A7B372E-21E7-31A9-BCE6-D5361477CA50}"/>
              </a:ext>
            </a:extLst>
          </p:cNvPr>
          <p:cNvSpPr txBox="1"/>
          <p:nvPr/>
        </p:nvSpPr>
        <p:spPr>
          <a:xfrm>
            <a:off x="2544792" y="634431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6667B1A-0A15-A7A6-2357-34D73A18D553}"/>
              </a:ext>
            </a:extLst>
          </p:cNvPr>
          <p:cNvSpPr/>
          <p:nvPr/>
        </p:nvSpPr>
        <p:spPr>
          <a:xfrm>
            <a:off x="4487357" y="5631203"/>
            <a:ext cx="662256" cy="365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D1EA5A-BC98-C809-AAC1-648BD7AE5EBF}"/>
              </a:ext>
            </a:extLst>
          </p:cNvPr>
          <p:cNvSpPr/>
          <p:nvPr/>
        </p:nvSpPr>
        <p:spPr>
          <a:xfrm>
            <a:off x="1657954" y="5269829"/>
            <a:ext cx="886838" cy="239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24156DDF-EB18-48F4-472C-74B578BDCC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" t="1" r="20517" b="15787"/>
          <a:stretch/>
        </p:blipFill>
        <p:spPr>
          <a:xfrm>
            <a:off x="9896087" y="6700832"/>
            <a:ext cx="65624" cy="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2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68548-1015-4D97-A4BE-121681F4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96292"/>
            <a:ext cx="10820400" cy="4722394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新增專案及檔案 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Verilog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、編譯、模擬 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設定裝置腳位、下載至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FPGA 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4354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8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677479"/>
            <a:ext cx="10144654" cy="493356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各別按鈕介紹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8C0302E8-982A-9BB4-42D8-5BB45A2823FB}"/>
              </a:ext>
            </a:extLst>
          </p:cNvPr>
          <p:cNvSpPr txBox="1">
            <a:spLocks/>
          </p:cNvSpPr>
          <p:nvPr/>
        </p:nvSpPr>
        <p:spPr>
          <a:xfrm>
            <a:off x="1090418" y="1168163"/>
            <a:ext cx="10144654" cy="493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i_a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是一個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5bit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，初始狀態為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，使用    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(Random)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結果如下。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1A16DC6-2850-10C6-3189-4DEFB017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83" y="3799371"/>
            <a:ext cx="1847809" cy="19490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DB7AD1D-6E6B-61BA-06C2-EAAB97A81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204" y="1269867"/>
            <a:ext cx="228632" cy="26673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994BCD-3466-87D4-2A89-B6C05535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722" y="1703849"/>
            <a:ext cx="10050278" cy="58672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BD0B0BF-0E8F-5591-D2D5-59E29703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" t="1" r="20517" b="15787"/>
          <a:stretch/>
        </p:blipFill>
        <p:spPr>
          <a:xfrm>
            <a:off x="8489983" y="2173042"/>
            <a:ext cx="65624" cy="8557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B901D02-AE30-29F1-6CF3-BB383CF33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721" y="2658798"/>
            <a:ext cx="10050278" cy="649743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EA9640D9-91E1-23A0-FADC-964F3C22C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038" y="3676764"/>
            <a:ext cx="10050278" cy="635481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51CB41BD-C95B-3FE5-8B94-06109A2A8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722" y="4680468"/>
            <a:ext cx="10050278" cy="64416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0361DEA3-5295-2B0B-9122-572D7759ED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722" y="5692851"/>
            <a:ext cx="10050278" cy="836947"/>
          </a:xfrm>
          <a:prstGeom prst="rect">
            <a:avLst/>
          </a:prstGeom>
        </p:spPr>
      </p:pic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0236294-3E51-0785-5306-025FA87B4C3C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931653" y="2983670"/>
            <a:ext cx="1210068" cy="1360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版面配置區 2">
            <a:extLst>
              <a:ext uri="{FF2B5EF4-FFF2-40B4-BE49-F238E27FC236}">
                <a16:creationId xmlns:a16="http://schemas.microsoft.com/office/drawing/2014/main" id="{62F4618C-E5F2-04C6-0918-6A279FE03AC6}"/>
              </a:ext>
            </a:extLst>
          </p:cNvPr>
          <p:cNvSpPr txBox="1">
            <a:spLocks/>
          </p:cNvSpPr>
          <p:nvPr/>
        </p:nvSpPr>
        <p:spPr>
          <a:xfrm>
            <a:off x="3519577" y="3367416"/>
            <a:ext cx="8672423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grid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預設為</a:t>
            </a:r>
            <a:r>
              <a:rPr lang="en-US" altLang="zh-TW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10ns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Every grid interval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為每</a:t>
            </a:r>
            <a:r>
              <a:rPr lang="en-US" altLang="zh-TW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10ns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random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一個值。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25708B68-3964-D721-807B-2CF017FD5F3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1085369" y="3994505"/>
            <a:ext cx="1057669" cy="289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7FCBD55-6F6F-9C79-E2FC-B376A950386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22907" y="4696317"/>
            <a:ext cx="1118815" cy="306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8BB76939-3CC6-EFE9-42AB-8B86A1875D68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931653" y="4934050"/>
            <a:ext cx="1210069" cy="1177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版面配置區 2">
            <a:extLst>
              <a:ext uri="{FF2B5EF4-FFF2-40B4-BE49-F238E27FC236}">
                <a16:creationId xmlns:a16="http://schemas.microsoft.com/office/drawing/2014/main" id="{91CD64CD-7B8E-79A9-1A7C-1712CC9BAE00}"/>
              </a:ext>
            </a:extLst>
          </p:cNvPr>
          <p:cNvSpPr txBox="1">
            <a:spLocks/>
          </p:cNvSpPr>
          <p:nvPr/>
        </p:nvSpPr>
        <p:spPr>
          <a:xfrm>
            <a:off x="3519576" y="2349450"/>
            <a:ext cx="8672423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原始資料，全為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9" name="文字版面配置區 2">
            <a:extLst>
              <a:ext uri="{FF2B5EF4-FFF2-40B4-BE49-F238E27FC236}">
                <a16:creationId xmlns:a16="http://schemas.microsoft.com/office/drawing/2014/main" id="{CCE4D282-9CAF-0D99-03AE-5463400E2BF6}"/>
              </a:ext>
            </a:extLst>
          </p:cNvPr>
          <p:cNvSpPr txBox="1">
            <a:spLocks/>
          </p:cNvSpPr>
          <p:nvPr/>
        </p:nvSpPr>
        <p:spPr>
          <a:xfrm>
            <a:off x="3519577" y="4371120"/>
            <a:ext cx="8672423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grid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預設為</a:t>
            </a:r>
            <a:r>
              <a:rPr lang="en-US" altLang="zh-TW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10ns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Every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half grid </a:t>
            </a:r>
            <a:r>
              <a:rPr lang="en-US" altLang="zh-TW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interva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為每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en-US" altLang="zh-TW" sz="12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5ns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random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一個值。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0" name="文字版面配置區 2">
            <a:extLst>
              <a:ext uri="{FF2B5EF4-FFF2-40B4-BE49-F238E27FC236}">
                <a16:creationId xmlns:a16="http://schemas.microsoft.com/office/drawing/2014/main" id="{278FB472-76EF-C57A-A0B8-386D515F8AAF}"/>
              </a:ext>
            </a:extLst>
          </p:cNvPr>
          <p:cNvSpPr txBox="1">
            <a:spLocks/>
          </p:cNvSpPr>
          <p:nvPr/>
        </p:nvSpPr>
        <p:spPr>
          <a:xfrm>
            <a:off x="3519577" y="5383503"/>
            <a:ext cx="8672423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At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intervals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為隨機的一定區間，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random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一個值。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1" name="文字版面配置區 2">
            <a:extLst>
              <a:ext uri="{FF2B5EF4-FFF2-40B4-BE49-F238E27FC236}">
                <a16:creationId xmlns:a16="http://schemas.microsoft.com/office/drawing/2014/main" id="{B1DB7E41-10E9-FB23-C0F7-198CF1084E95}"/>
              </a:ext>
            </a:extLst>
          </p:cNvPr>
          <p:cNvSpPr txBox="1">
            <a:spLocks/>
          </p:cNvSpPr>
          <p:nvPr/>
        </p:nvSpPr>
        <p:spPr>
          <a:xfrm>
            <a:off x="3519577" y="6588669"/>
            <a:ext cx="8672423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At fixed intervals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為使用者設定一個定區間，在此設定為</a:t>
            </a:r>
            <a:r>
              <a:rPr lang="en-US" altLang="zh-TW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60ns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，故每</a:t>
            </a:r>
            <a:r>
              <a:rPr lang="en-US" altLang="zh-TW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60ns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random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一個值。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2B13EF7B-8FF9-1A0A-00C0-8F9569BC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713" y="761193"/>
            <a:ext cx="228632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6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圖片 39">
            <a:extLst>
              <a:ext uri="{FF2B5EF4-FFF2-40B4-BE49-F238E27FC236}">
                <a16:creationId xmlns:a16="http://schemas.microsoft.com/office/drawing/2014/main" id="{5FAAD7FB-139E-6556-2C37-AA342437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21" y="2819468"/>
            <a:ext cx="10050279" cy="60827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5CDC11B-1CE4-0BDE-5136-C92FF732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2" y="2026945"/>
            <a:ext cx="2047364" cy="23398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8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677479"/>
            <a:ext cx="10144654" cy="493356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各別按鈕介紹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8C0302E8-982A-9BB4-42D8-5BB45A2823FB}"/>
              </a:ext>
            </a:extLst>
          </p:cNvPr>
          <p:cNvSpPr txBox="1">
            <a:spLocks/>
          </p:cNvSpPr>
          <p:nvPr/>
        </p:nvSpPr>
        <p:spPr>
          <a:xfrm>
            <a:off x="1090418" y="1168163"/>
            <a:ext cx="10144654" cy="493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i_a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是一個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5bit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，初始狀態為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，使用    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(Count value)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結果如下。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2994BCD-3466-87D4-2A89-B6C05535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722" y="1703849"/>
            <a:ext cx="10050278" cy="586726"/>
          </a:xfrm>
          <a:prstGeom prst="rect">
            <a:avLst/>
          </a:prstGeom>
        </p:spPr>
      </p:pic>
      <p:sp>
        <p:nvSpPr>
          <p:cNvPr id="47" name="文字版面配置區 2">
            <a:extLst>
              <a:ext uri="{FF2B5EF4-FFF2-40B4-BE49-F238E27FC236}">
                <a16:creationId xmlns:a16="http://schemas.microsoft.com/office/drawing/2014/main" id="{62F4618C-E5F2-04C6-0918-6A279FE03AC6}"/>
              </a:ext>
            </a:extLst>
          </p:cNvPr>
          <p:cNvSpPr txBox="1">
            <a:spLocks/>
          </p:cNvSpPr>
          <p:nvPr/>
        </p:nvSpPr>
        <p:spPr>
          <a:xfrm>
            <a:off x="3519577" y="3566948"/>
            <a:ext cx="8672423" cy="1090344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 value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Unsigned Decimal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數值為無號數十進位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start value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起始點為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Increment by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2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每次增加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</a:p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 every 20 ns :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 </a:t>
            </a:r>
            <a:r>
              <a:rPr lang="en-US" altLang="zh-TW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20ns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增加一次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6" name="文字版面配置區 2">
            <a:extLst>
              <a:ext uri="{FF2B5EF4-FFF2-40B4-BE49-F238E27FC236}">
                <a16:creationId xmlns:a16="http://schemas.microsoft.com/office/drawing/2014/main" id="{91CD64CD-7B8E-79A9-1A7C-1712CC9BAE00}"/>
              </a:ext>
            </a:extLst>
          </p:cNvPr>
          <p:cNvSpPr txBox="1">
            <a:spLocks/>
          </p:cNvSpPr>
          <p:nvPr/>
        </p:nvSpPr>
        <p:spPr>
          <a:xfrm>
            <a:off x="3519576" y="2429785"/>
            <a:ext cx="8672423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原始資料，全為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8BF1B6-0CD4-3BA9-E69A-9C12FA0D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462" y="771151"/>
            <a:ext cx="228632" cy="2286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7C115F-2FAB-E17E-FF55-4F8989FBD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329" y="1268219"/>
            <a:ext cx="228632" cy="22863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8B2C35D-9F8D-8863-A161-CFA89AC3B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57760"/>
            <a:ext cx="2055508" cy="2364428"/>
          </a:xfrm>
          <a:prstGeom prst="rect">
            <a:avLst/>
          </a:prstGeom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CA7148F3-E7F8-F7B7-136A-C4E7BA59E55F}"/>
              </a:ext>
            </a:extLst>
          </p:cNvPr>
          <p:cNvCxnSpPr>
            <a:cxnSpLocks/>
          </p:cNvCxnSpPr>
          <p:nvPr/>
        </p:nvCxnSpPr>
        <p:spPr>
          <a:xfrm>
            <a:off x="1371599" y="3201198"/>
            <a:ext cx="9316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00849712-D4DB-8B6D-733B-372A5FEC3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721" y="4796502"/>
            <a:ext cx="10050279" cy="598887"/>
          </a:xfrm>
          <a:prstGeom prst="rect">
            <a:avLst/>
          </a:prstGeom>
        </p:spPr>
      </p:pic>
      <p:sp>
        <p:nvSpPr>
          <p:cNvPr id="32" name="文字版面配置區 2">
            <a:extLst>
              <a:ext uri="{FF2B5EF4-FFF2-40B4-BE49-F238E27FC236}">
                <a16:creationId xmlns:a16="http://schemas.microsoft.com/office/drawing/2014/main" id="{D3C84D4B-EC7F-32BE-8F6B-2F0FAF9F0FA2}"/>
              </a:ext>
            </a:extLst>
          </p:cNvPr>
          <p:cNvSpPr txBox="1">
            <a:spLocks/>
          </p:cNvSpPr>
          <p:nvPr/>
        </p:nvSpPr>
        <p:spPr>
          <a:xfrm>
            <a:off x="3519577" y="5534601"/>
            <a:ext cx="8672423" cy="1090344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 value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Hexadecimal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數值為十六進制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start value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起始點為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00</a:t>
            </a:r>
          </a:p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Increment by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1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每次增加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 every 20 ns :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 </a:t>
            </a:r>
            <a:r>
              <a:rPr lang="en-US" altLang="zh-TW" sz="1200" dirty="0" err="1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10ns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增加一次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1D3E1D6-EA31-4F1C-0291-DB2E8251B579}"/>
              </a:ext>
            </a:extLst>
          </p:cNvPr>
          <p:cNvCxnSpPr>
            <a:cxnSpLocks/>
          </p:cNvCxnSpPr>
          <p:nvPr/>
        </p:nvCxnSpPr>
        <p:spPr>
          <a:xfrm flipV="1">
            <a:off x="1293962" y="5130499"/>
            <a:ext cx="1112807" cy="571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>
            <a:extLst>
              <a:ext uri="{FF2B5EF4-FFF2-40B4-BE49-F238E27FC236}">
                <a16:creationId xmlns:a16="http://schemas.microsoft.com/office/drawing/2014/main" id="{D4A82072-5033-478B-36BE-26888748C97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" t="1" r="20517" b="15787"/>
          <a:stretch/>
        </p:blipFill>
        <p:spPr>
          <a:xfrm>
            <a:off x="8489983" y="2173042"/>
            <a:ext cx="65624" cy="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2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CDAF16E0-4389-55B5-33BC-E2885BF9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21" y="2925625"/>
            <a:ext cx="10050279" cy="60701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EBBE124-0E36-A6D5-68E3-1724363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7" y="2452374"/>
            <a:ext cx="1968335" cy="155799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66EF9B8-CB85-B54E-0ACA-FDA34DAA7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721" y="1703848"/>
            <a:ext cx="10050279" cy="6078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8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677479"/>
            <a:ext cx="10144654" cy="493356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各別按鈕介紹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8C0302E8-982A-9BB4-42D8-5BB45A2823FB}"/>
              </a:ext>
            </a:extLst>
          </p:cNvPr>
          <p:cNvSpPr txBox="1">
            <a:spLocks/>
          </p:cNvSpPr>
          <p:nvPr/>
        </p:nvSpPr>
        <p:spPr>
          <a:xfrm>
            <a:off x="1090418" y="1168163"/>
            <a:ext cx="10144654" cy="493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 bit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，初始狀態為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，使用    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(Overwrite clock)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結果如下。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7" name="文字版面配置區 2">
            <a:extLst>
              <a:ext uri="{FF2B5EF4-FFF2-40B4-BE49-F238E27FC236}">
                <a16:creationId xmlns:a16="http://schemas.microsoft.com/office/drawing/2014/main" id="{62F4618C-E5F2-04C6-0918-6A279FE03AC6}"/>
              </a:ext>
            </a:extLst>
          </p:cNvPr>
          <p:cNvSpPr txBox="1">
            <a:spLocks/>
          </p:cNvSpPr>
          <p:nvPr/>
        </p:nvSpPr>
        <p:spPr>
          <a:xfrm>
            <a:off x="3519577" y="3636052"/>
            <a:ext cx="8672423" cy="1090344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Period :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ns 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表示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clock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週期為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</a:p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Offset : 0 ns clock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沒有位移，基本上不用調整，想試可以自己試試看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Duty cycle (% : 50 clock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與為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的時間為各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50%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，基本上不用調整，想試可以自己試試看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6" name="文字版面配置區 2">
            <a:extLst>
              <a:ext uri="{FF2B5EF4-FFF2-40B4-BE49-F238E27FC236}">
                <a16:creationId xmlns:a16="http://schemas.microsoft.com/office/drawing/2014/main" id="{91CD64CD-7B8E-79A9-1A7C-1712CC9BAE00}"/>
              </a:ext>
            </a:extLst>
          </p:cNvPr>
          <p:cNvSpPr txBox="1">
            <a:spLocks/>
          </p:cNvSpPr>
          <p:nvPr/>
        </p:nvSpPr>
        <p:spPr>
          <a:xfrm>
            <a:off x="3519576" y="2585470"/>
            <a:ext cx="8672423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原始資料，全為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CA7148F3-E7F8-F7B7-136A-C4E7BA59E55F}"/>
              </a:ext>
            </a:extLst>
          </p:cNvPr>
          <p:cNvCxnSpPr>
            <a:cxnSpLocks/>
          </p:cNvCxnSpPr>
          <p:nvPr/>
        </p:nvCxnSpPr>
        <p:spPr>
          <a:xfrm>
            <a:off x="1371599" y="3201198"/>
            <a:ext cx="9316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3302D016-A61F-5217-AFF8-18C9110FB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829" y="772885"/>
            <a:ext cx="238158" cy="2286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CA15AC6-7749-814D-554F-84A30A888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328" y="1287348"/>
            <a:ext cx="238158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5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8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43" y="677479"/>
            <a:ext cx="10144654" cy="493356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調整波型數值表示的方法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8C0302E8-982A-9BB4-42D8-5BB45A2823FB}"/>
              </a:ext>
            </a:extLst>
          </p:cNvPr>
          <p:cNvSpPr txBox="1">
            <a:spLocks/>
          </p:cNvSpPr>
          <p:nvPr/>
        </p:nvSpPr>
        <p:spPr>
          <a:xfrm>
            <a:off x="310728" y="1168163"/>
            <a:ext cx="5785272" cy="7555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在左邊選擇要調整的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角，可以按著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ctrl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一次調整多個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點選右鍵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6" name="文字版面配置區 2">
            <a:extLst>
              <a:ext uri="{FF2B5EF4-FFF2-40B4-BE49-F238E27FC236}">
                <a16:creationId xmlns:a16="http://schemas.microsoft.com/office/drawing/2014/main" id="{91CD64CD-7B8E-79A9-1A7C-1712CC9BAE00}"/>
              </a:ext>
            </a:extLst>
          </p:cNvPr>
          <p:cNvSpPr txBox="1">
            <a:spLocks/>
          </p:cNvSpPr>
          <p:nvPr/>
        </p:nvSpPr>
        <p:spPr>
          <a:xfrm>
            <a:off x="6765136" y="2794835"/>
            <a:ext cx="4387475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Binary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3A8A13-26AF-BF2B-E6B9-874758BD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3" y="2192661"/>
            <a:ext cx="5351322" cy="3497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D24B4D-DABC-096A-978E-5A4294FA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37" y="1927673"/>
            <a:ext cx="4387475" cy="81812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8AE1553-F5AF-6143-2B25-EFCABDEBCBF5}"/>
              </a:ext>
            </a:extLst>
          </p:cNvPr>
          <p:cNvSpPr txBox="1"/>
          <p:nvPr/>
        </p:nvSpPr>
        <p:spPr>
          <a:xfrm>
            <a:off x="75543" y="227371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58E1BD-716F-C38C-E9B2-5F8C71974FA9}"/>
              </a:ext>
            </a:extLst>
          </p:cNvPr>
          <p:cNvSpPr/>
          <p:nvPr/>
        </p:nvSpPr>
        <p:spPr>
          <a:xfrm>
            <a:off x="75543" y="2724103"/>
            <a:ext cx="1442706" cy="1028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CE85F9E-2341-B264-7C06-B728ECE0D1B7}"/>
              </a:ext>
            </a:extLst>
          </p:cNvPr>
          <p:cNvSpPr txBox="1">
            <a:spLocks/>
          </p:cNvSpPr>
          <p:nvPr/>
        </p:nvSpPr>
        <p:spPr>
          <a:xfrm>
            <a:off x="6162745" y="1168162"/>
            <a:ext cx="4571632" cy="6778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Radix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有多個表示法可以選擇，根據需求選擇需要的。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F81CE4-4CA4-28B9-5506-03EB3E26C699}"/>
              </a:ext>
            </a:extLst>
          </p:cNvPr>
          <p:cNvSpPr/>
          <p:nvPr/>
        </p:nvSpPr>
        <p:spPr>
          <a:xfrm>
            <a:off x="1651301" y="4084202"/>
            <a:ext cx="2230586" cy="220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B1A92B-64A5-E6C3-F68E-C7D721F6DA03}"/>
              </a:ext>
            </a:extLst>
          </p:cNvPr>
          <p:cNvSpPr txBox="1"/>
          <p:nvPr/>
        </p:nvSpPr>
        <p:spPr>
          <a:xfrm>
            <a:off x="418266" y="227046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30E07DE-DB97-DA56-80B5-C49FAF661871}"/>
              </a:ext>
            </a:extLst>
          </p:cNvPr>
          <p:cNvSpPr txBox="1"/>
          <p:nvPr/>
        </p:nvSpPr>
        <p:spPr>
          <a:xfrm>
            <a:off x="1272671" y="389953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A821A6-D802-6515-C8FB-C14BDE7444AB}"/>
              </a:ext>
            </a:extLst>
          </p:cNvPr>
          <p:cNvSpPr/>
          <p:nvPr/>
        </p:nvSpPr>
        <p:spPr>
          <a:xfrm>
            <a:off x="4032577" y="4096341"/>
            <a:ext cx="1238163" cy="1528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F455638-AA65-1E3C-F5BE-6B9A52F6DEBE}"/>
              </a:ext>
            </a:extLst>
          </p:cNvPr>
          <p:cNvSpPr txBox="1"/>
          <p:nvPr/>
        </p:nvSpPr>
        <p:spPr>
          <a:xfrm>
            <a:off x="3653947" y="45637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3BE31BC-2BF7-3AEB-EABD-FA93189C2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136" y="3117918"/>
            <a:ext cx="4387475" cy="818126"/>
          </a:xfrm>
          <a:prstGeom prst="rect">
            <a:avLst/>
          </a:prstGeom>
        </p:spPr>
      </p:pic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86903A25-251C-5641-144B-A4827626323B}"/>
              </a:ext>
            </a:extLst>
          </p:cNvPr>
          <p:cNvSpPr txBox="1">
            <a:spLocks/>
          </p:cNvSpPr>
          <p:nvPr/>
        </p:nvSpPr>
        <p:spPr>
          <a:xfrm>
            <a:off x="6765136" y="4018395"/>
            <a:ext cx="4387475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Hexadecimal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A00D224-CE85-81F5-7E89-AB7B62C8D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136" y="4351219"/>
            <a:ext cx="4387475" cy="842627"/>
          </a:xfrm>
          <a:prstGeom prst="rect">
            <a:avLst/>
          </a:prstGeom>
        </p:spPr>
      </p:pic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D5A83105-B76F-A010-2572-87BC896184B5}"/>
              </a:ext>
            </a:extLst>
          </p:cNvPr>
          <p:cNvSpPr txBox="1">
            <a:spLocks/>
          </p:cNvSpPr>
          <p:nvPr/>
        </p:nvSpPr>
        <p:spPr>
          <a:xfrm>
            <a:off x="6765136" y="5276197"/>
            <a:ext cx="4387475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Signed Decimal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E5FAB1FF-E756-2A68-5E0B-2A4F5ACFA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136" y="5609021"/>
            <a:ext cx="4387475" cy="825367"/>
          </a:xfrm>
          <a:prstGeom prst="rect">
            <a:avLst/>
          </a:prstGeom>
        </p:spPr>
      </p:pic>
      <p:sp>
        <p:nvSpPr>
          <p:cNvPr id="31" name="文字版面配置區 2">
            <a:extLst>
              <a:ext uri="{FF2B5EF4-FFF2-40B4-BE49-F238E27FC236}">
                <a16:creationId xmlns:a16="http://schemas.microsoft.com/office/drawing/2014/main" id="{B7EB8983-2625-9216-FFB7-79620C9DDE66}"/>
              </a:ext>
            </a:extLst>
          </p:cNvPr>
          <p:cNvSpPr txBox="1">
            <a:spLocks/>
          </p:cNvSpPr>
          <p:nvPr/>
        </p:nvSpPr>
        <p:spPr>
          <a:xfrm>
            <a:off x="6765136" y="6516739"/>
            <a:ext cx="4387475" cy="250473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Unsigned Decimal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FE8582F-E0DE-EAB0-A0C3-1326AD16386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75516" y="2336736"/>
            <a:ext cx="2089621" cy="1932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3D3F051-80C4-F4BE-CD2F-E14343760C6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934309" y="3526981"/>
            <a:ext cx="1830827" cy="1139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755E453-7E49-F225-C39D-CC73FC0C714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072332" y="4772533"/>
            <a:ext cx="1692804" cy="160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67A4BBB-52A8-094F-4FC5-FC774AE35C6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201728" y="5106838"/>
            <a:ext cx="1563408" cy="914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2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0DBDA7DE-83BC-6727-C841-66924DEB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61" y="2607185"/>
            <a:ext cx="5228685" cy="297122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8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677478"/>
            <a:ext cx="10144654" cy="177489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 Setting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-1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當設定完成後，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     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(Run Functional Simulation)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，進行波型模擬。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第一次進行波型模擬時，會要求要存檔，存檔注意需儲存在專案的資料夾內，不要存到其他地方。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8C0302E8-982A-9BB4-42D8-5BB45A2823FB}"/>
              </a:ext>
            </a:extLst>
          </p:cNvPr>
          <p:cNvSpPr txBox="1">
            <a:spLocks/>
          </p:cNvSpPr>
          <p:nvPr/>
        </p:nvSpPr>
        <p:spPr>
          <a:xfrm>
            <a:off x="1090418" y="1168163"/>
            <a:ext cx="10144654" cy="493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B18A9C-BB41-0216-64CE-5FCC0677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863" y="1266921"/>
            <a:ext cx="266737" cy="2095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27858C-F768-BD8A-7E5E-019F8F3F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13" y="3567113"/>
            <a:ext cx="3177470" cy="86365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11A22D9-39F6-D73D-D219-FB9A61E2D950}"/>
              </a:ext>
            </a:extLst>
          </p:cNvPr>
          <p:cNvSpPr/>
          <p:nvPr/>
        </p:nvSpPr>
        <p:spPr>
          <a:xfrm>
            <a:off x="1950741" y="4181968"/>
            <a:ext cx="481908" cy="17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15FFC71-2323-391E-46ED-2A92FA8710C3}"/>
              </a:ext>
            </a:extLst>
          </p:cNvPr>
          <p:cNvCxnSpPr>
            <a:cxnSpLocks/>
          </p:cNvCxnSpPr>
          <p:nvPr/>
        </p:nvCxnSpPr>
        <p:spPr>
          <a:xfrm flipV="1">
            <a:off x="2432649" y="4109170"/>
            <a:ext cx="3194428" cy="135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7FAA7B4-6CE0-A634-746B-52AD4E9C94F0}"/>
              </a:ext>
            </a:extLst>
          </p:cNvPr>
          <p:cNvSpPr/>
          <p:nvPr/>
        </p:nvSpPr>
        <p:spPr>
          <a:xfrm>
            <a:off x="5660432" y="3159504"/>
            <a:ext cx="4303078" cy="16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書卷: 水平 22">
            <a:extLst>
              <a:ext uri="{FF2B5EF4-FFF2-40B4-BE49-F238E27FC236}">
                <a16:creationId xmlns:a16="http://schemas.microsoft.com/office/drawing/2014/main" id="{0BEDDE81-1E1F-7503-62F7-EB3D6D2D0EF2}"/>
              </a:ext>
            </a:extLst>
          </p:cNvPr>
          <p:cNvSpPr/>
          <p:nvPr/>
        </p:nvSpPr>
        <p:spPr>
          <a:xfrm>
            <a:off x="535193" y="5578406"/>
            <a:ext cx="4191005" cy="1204873"/>
          </a:xfrm>
          <a:prstGeom prst="horizontalScroll">
            <a:avLst>
              <a:gd name="adj" fmla="val 1354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有時候儲存的目錄會跑到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output_files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裡面，需退出到專案主目錄，否則波型模擬會出現錯誤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書卷: 水平 23">
            <a:extLst>
              <a:ext uri="{FF2B5EF4-FFF2-40B4-BE49-F238E27FC236}">
                <a16:creationId xmlns:a16="http://schemas.microsoft.com/office/drawing/2014/main" id="{E5241210-E153-04B2-3254-B3E7F9D6F640}"/>
              </a:ext>
            </a:extLst>
          </p:cNvPr>
          <p:cNvSpPr/>
          <p:nvPr/>
        </p:nvSpPr>
        <p:spPr>
          <a:xfrm>
            <a:off x="6162745" y="5578406"/>
            <a:ext cx="4191005" cy="1204873"/>
          </a:xfrm>
          <a:prstGeom prst="horizontalScroll">
            <a:avLst>
              <a:gd name="adj" fmla="val 1354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檔名預設為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Waveform.vwf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，建議修改檔名，避免後續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debug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或做結報時找不到對映的波型檔。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27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9E007FF-B6FD-98F6-35DB-50CDC9FC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" y="5023632"/>
            <a:ext cx="5515745" cy="15908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8B4489-A1FF-5CD3-F653-72033A14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9" y="2872121"/>
            <a:ext cx="2699713" cy="19133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8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677478"/>
            <a:ext cx="10144654" cy="177489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 Setting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-2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存檔後，波型模擬會出現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，因為還沒有調整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 Setting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關掉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 Flow Progress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，點擊上方的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，並點擊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 Setting</a:t>
            </a: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8C0302E8-982A-9BB4-42D8-5BB45A2823FB}"/>
              </a:ext>
            </a:extLst>
          </p:cNvPr>
          <p:cNvSpPr txBox="1">
            <a:spLocks/>
          </p:cNvSpPr>
          <p:nvPr/>
        </p:nvSpPr>
        <p:spPr>
          <a:xfrm>
            <a:off x="1090418" y="1168163"/>
            <a:ext cx="10144654" cy="493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1A22D9-39F6-D73D-D219-FB9A61E2D950}"/>
              </a:ext>
            </a:extLst>
          </p:cNvPr>
          <p:cNvSpPr/>
          <p:nvPr/>
        </p:nvSpPr>
        <p:spPr>
          <a:xfrm>
            <a:off x="2630695" y="2872121"/>
            <a:ext cx="155637" cy="135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15FFC71-2323-391E-46ED-2A92FA8710C3}"/>
              </a:ext>
            </a:extLst>
          </p:cNvPr>
          <p:cNvCxnSpPr>
            <a:cxnSpLocks/>
          </p:cNvCxnSpPr>
          <p:nvPr/>
        </p:nvCxnSpPr>
        <p:spPr>
          <a:xfrm flipH="1">
            <a:off x="1915064" y="3007147"/>
            <a:ext cx="793449" cy="2198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87C6EF8-C94B-306A-9F4B-F94C3193E634}"/>
              </a:ext>
            </a:extLst>
          </p:cNvPr>
          <p:cNvSpPr/>
          <p:nvPr/>
        </p:nvSpPr>
        <p:spPr>
          <a:xfrm>
            <a:off x="1169955" y="5205258"/>
            <a:ext cx="793449" cy="238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512277-81A7-D9FF-A73A-91D527B0E7C7}"/>
              </a:ext>
            </a:extLst>
          </p:cNvPr>
          <p:cNvSpPr/>
          <p:nvPr/>
        </p:nvSpPr>
        <p:spPr>
          <a:xfrm>
            <a:off x="1436475" y="5560211"/>
            <a:ext cx="1349857" cy="138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4BC77A3-FCE9-FB2D-4198-C6C15D8F32A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963404" y="5324319"/>
            <a:ext cx="148000" cy="235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7EB654F-6701-AD71-C37F-019DC16BD5AD}"/>
              </a:ext>
            </a:extLst>
          </p:cNvPr>
          <p:cNvSpPr txBox="1"/>
          <p:nvPr/>
        </p:nvSpPr>
        <p:spPr>
          <a:xfrm>
            <a:off x="2407702" y="247846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AF0993E-B759-566D-35EB-572D3ACC569E}"/>
              </a:ext>
            </a:extLst>
          </p:cNvPr>
          <p:cNvSpPr txBox="1"/>
          <p:nvPr/>
        </p:nvSpPr>
        <p:spPr>
          <a:xfrm>
            <a:off x="832640" y="508339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42314F3-1504-3C4B-FE7A-985E46838F6A}"/>
              </a:ext>
            </a:extLst>
          </p:cNvPr>
          <p:cNvSpPr txBox="1"/>
          <p:nvPr/>
        </p:nvSpPr>
        <p:spPr>
          <a:xfrm>
            <a:off x="1085281" y="543044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49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8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677479"/>
            <a:ext cx="10144654" cy="1317718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 Setting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-3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進到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Simulation Options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，這裡有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個地方需要調整，分別是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行的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Waveform.vwf.vt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-&gt;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點擊下方的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Restore Defaults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後，會變成剛剛儲存的檔名。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novopt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-&gt;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手動刪除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這兩個步驟順序不能顛倒，按完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Restore Defaults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novopt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會跑回來。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8C0302E8-982A-9BB4-42D8-5BB45A2823FB}"/>
              </a:ext>
            </a:extLst>
          </p:cNvPr>
          <p:cNvSpPr txBox="1">
            <a:spLocks/>
          </p:cNvSpPr>
          <p:nvPr/>
        </p:nvSpPr>
        <p:spPr>
          <a:xfrm>
            <a:off x="1090418" y="1168163"/>
            <a:ext cx="10144654" cy="493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192F59-E8E8-E74A-1007-85FF8678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2" y="2035833"/>
            <a:ext cx="4138537" cy="473252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8F8AD75-B3DE-DD10-B005-DAB788705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51" y="2035833"/>
            <a:ext cx="4132899" cy="4732524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B25F2E5-B9AD-F0F4-B245-F3E641268127}"/>
              </a:ext>
            </a:extLst>
          </p:cNvPr>
          <p:cNvCxnSpPr/>
          <p:nvPr/>
        </p:nvCxnSpPr>
        <p:spPr>
          <a:xfrm>
            <a:off x="1090418" y="4404716"/>
            <a:ext cx="6089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1E72660-9790-CF26-7425-ACC098FAB7B2}"/>
              </a:ext>
            </a:extLst>
          </p:cNvPr>
          <p:cNvCxnSpPr>
            <a:cxnSpLocks/>
          </p:cNvCxnSpPr>
          <p:nvPr/>
        </p:nvCxnSpPr>
        <p:spPr>
          <a:xfrm>
            <a:off x="598712" y="4525486"/>
            <a:ext cx="3243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1249C08-CD12-A887-BB3A-9996F2057B56}"/>
              </a:ext>
            </a:extLst>
          </p:cNvPr>
          <p:cNvSpPr/>
          <p:nvPr/>
        </p:nvSpPr>
        <p:spPr>
          <a:xfrm>
            <a:off x="2319930" y="6477964"/>
            <a:ext cx="707942" cy="264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06E6BF-250D-7831-6FFE-7C6EDBD48E1E}"/>
              </a:ext>
            </a:extLst>
          </p:cNvPr>
          <p:cNvSpPr txBox="1"/>
          <p:nvPr/>
        </p:nvSpPr>
        <p:spPr>
          <a:xfrm>
            <a:off x="1941300" y="622729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D00AE5A-1C0F-EFB8-D941-A0DB6C932125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027872" y="4525486"/>
            <a:ext cx="1984075" cy="20847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5A00AAB-ABFB-ADD9-E3EA-511032BD7ADE}"/>
              </a:ext>
            </a:extLst>
          </p:cNvPr>
          <p:cNvCxnSpPr/>
          <p:nvPr/>
        </p:nvCxnSpPr>
        <p:spPr>
          <a:xfrm>
            <a:off x="5696924" y="4404716"/>
            <a:ext cx="6089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98F9AAD-C453-7E4E-B6CB-FFCB3A84AE5B}"/>
              </a:ext>
            </a:extLst>
          </p:cNvPr>
          <p:cNvCxnSpPr>
            <a:cxnSpLocks/>
          </p:cNvCxnSpPr>
          <p:nvPr/>
        </p:nvCxnSpPr>
        <p:spPr>
          <a:xfrm>
            <a:off x="6305910" y="4623758"/>
            <a:ext cx="1682150" cy="1854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5DBA0D85-EE49-260F-806B-8C748872903A}"/>
              </a:ext>
            </a:extLst>
          </p:cNvPr>
          <p:cNvSpPr/>
          <p:nvPr/>
        </p:nvSpPr>
        <p:spPr>
          <a:xfrm>
            <a:off x="7789157" y="6477964"/>
            <a:ext cx="707942" cy="264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4560D5B-F493-0C41-0A69-B7B1028B2038}"/>
              </a:ext>
            </a:extLst>
          </p:cNvPr>
          <p:cNvSpPr/>
          <p:nvPr/>
        </p:nvSpPr>
        <p:spPr>
          <a:xfrm>
            <a:off x="5256976" y="4393229"/>
            <a:ext cx="245123" cy="132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1DB7821-FFAA-A4EE-3EC5-EBB6D07FEB0E}"/>
              </a:ext>
            </a:extLst>
          </p:cNvPr>
          <p:cNvSpPr txBox="1"/>
          <p:nvPr/>
        </p:nvSpPr>
        <p:spPr>
          <a:xfrm>
            <a:off x="4798962" y="413040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CA9B434-5870-CD5F-2313-0186E5FE02B3}"/>
              </a:ext>
            </a:extLst>
          </p:cNvPr>
          <p:cNvSpPr txBox="1"/>
          <p:nvPr/>
        </p:nvSpPr>
        <p:spPr>
          <a:xfrm>
            <a:off x="8068449" y="606799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4A9BA37F-403B-0E41-4277-17E14DB4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952" y="6218904"/>
            <a:ext cx="266737" cy="209579"/>
          </a:xfrm>
          <a:prstGeom prst="rect">
            <a:avLst/>
          </a:prstGeom>
        </p:spPr>
      </p:pic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F2A36B1-C330-2F8C-A221-C7791DB44F56}"/>
              </a:ext>
            </a:extLst>
          </p:cNvPr>
          <p:cNvCxnSpPr>
            <a:cxnSpLocks/>
            <a:stCxn id="42" idx="3"/>
            <a:endCxn id="47" idx="1"/>
          </p:cNvCxnSpPr>
          <p:nvPr/>
        </p:nvCxnSpPr>
        <p:spPr>
          <a:xfrm flipV="1">
            <a:off x="8497099" y="6323694"/>
            <a:ext cx="1005853" cy="286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D92AEFA1-B60B-0EF1-55F5-22BB4CC19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046" y="4623758"/>
            <a:ext cx="2756292" cy="720266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921C52FA-4631-07EC-7025-F6BEF743565E}"/>
              </a:ext>
            </a:extLst>
          </p:cNvPr>
          <p:cNvSpPr/>
          <p:nvPr/>
        </p:nvSpPr>
        <p:spPr>
          <a:xfrm>
            <a:off x="10527130" y="5079510"/>
            <a:ext cx="419293" cy="264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A700596C-DC9D-3787-3924-9BA668209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914" y="1880560"/>
            <a:ext cx="2983559" cy="2111145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29A6EC98-C67A-141F-EB6B-5E12F395B24C}"/>
              </a:ext>
            </a:extLst>
          </p:cNvPr>
          <p:cNvSpPr txBox="1"/>
          <p:nvPr/>
        </p:nvSpPr>
        <p:spPr>
          <a:xfrm>
            <a:off x="9417566" y="6482839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4. </a:t>
            </a:r>
            <a:r>
              <a:rPr lang="zh-TW" altLang="en-US" b="1" dirty="0"/>
              <a:t>再次點擊波型模擬按鍵</a:t>
            </a: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AE212F70-D4F3-7803-5726-A2A31DCC3364}"/>
              </a:ext>
            </a:extLst>
          </p:cNvPr>
          <p:cNvCxnSpPr>
            <a:cxnSpLocks/>
          </p:cNvCxnSpPr>
          <p:nvPr/>
        </p:nvCxnSpPr>
        <p:spPr>
          <a:xfrm flipV="1">
            <a:off x="9769689" y="5130520"/>
            <a:ext cx="757441" cy="1021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F8F942E2-03B6-90E4-A4A3-6BA36B40E46D}"/>
              </a:ext>
            </a:extLst>
          </p:cNvPr>
          <p:cNvSpPr/>
          <p:nvPr/>
        </p:nvSpPr>
        <p:spPr>
          <a:xfrm>
            <a:off x="9485779" y="6204307"/>
            <a:ext cx="283910" cy="22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4E3C71E-A978-8441-861D-C0C610F033FC}"/>
              </a:ext>
            </a:extLst>
          </p:cNvPr>
          <p:cNvSpPr txBox="1"/>
          <p:nvPr/>
        </p:nvSpPr>
        <p:spPr>
          <a:xfrm>
            <a:off x="9929842" y="532933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5. </a:t>
            </a:r>
            <a:r>
              <a:rPr lang="zh-TW" altLang="en-US" b="1" dirty="0"/>
              <a:t>因為有修改</a:t>
            </a:r>
            <a:endParaRPr lang="en-US" altLang="zh-TW" b="1" dirty="0"/>
          </a:p>
          <a:p>
            <a:r>
              <a:rPr lang="en-US" altLang="zh-TW" b="1" dirty="0"/>
              <a:t>Simulation Setting</a:t>
            </a:r>
          </a:p>
          <a:p>
            <a:r>
              <a:rPr lang="zh-TW" altLang="en-US" b="1" dirty="0"/>
              <a:t>軟體詢問是否要存檔</a:t>
            </a: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02EB538-268D-3717-432D-475AF7289595}"/>
              </a:ext>
            </a:extLst>
          </p:cNvPr>
          <p:cNvCxnSpPr>
            <a:cxnSpLocks/>
            <a:stCxn id="56" idx="0"/>
            <a:endCxn id="58" idx="2"/>
          </p:cNvCxnSpPr>
          <p:nvPr/>
        </p:nvCxnSpPr>
        <p:spPr>
          <a:xfrm flipH="1" flipV="1">
            <a:off x="10663694" y="3991705"/>
            <a:ext cx="73083" cy="10878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E7C1CDC4-B0F3-C5EF-3162-1BFF8EF54463}"/>
              </a:ext>
            </a:extLst>
          </p:cNvPr>
          <p:cNvSpPr/>
          <p:nvPr/>
        </p:nvSpPr>
        <p:spPr>
          <a:xfrm>
            <a:off x="9171914" y="1877537"/>
            <a:ext cx="2983559" cy="2114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517014EC-3525-7A3E-A68B-892468EABF2D}"/>
              </a:ext>
            </a:extLst>
          </p:cNvPr>
          <p:cNvSpPr txBox="1"/>
          <p:nvPr/>
        </p:nvSpPr>
        <p:spPr>
          <a:xfrm>
            <a:off x="9171914" y="412913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6. </a:t>
            </a:r>
            <a:r>
              <a:rPr lang="zh-TW" altLang="en-US" b="1" dirty="0"/>
              <a:t>完成波型模擬</a:t>
            </a:r>
          </a:p>
        </p:txBody>
      </p:sp>
    </p:spTree>
    <p:extLst>
      <p:ext uri="{BB962C8B-B14F-4D97-AF65-F5344CB8AC3E}">
        <p14:creationId xmlns:p14="http://schemas.microsoft.com/office/powerpoint/2010/main" val="3037284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A0EBB-570F-4D13-BE9F-A224927D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93047"/>
            <a:ext cx="2343150" cy="129302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0B559A-70FC-4A20-9B11-3527DE4E7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86075"/>
            <a:ext cx="10820400" cy="4024125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波形模擬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結果檢視</a:t>
            </a:r>
            <a:endParaRPr lang="en-US" altLang="zh-TW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選擇適合印證電路功能的數位系統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BDB34BFF-A716-4ABC-B64A-AD02D2A3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735" y="876945"/>
            <a:ext cx="5355840" cy="2646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0196649A-FD5E-48A7-89C5-AB542BE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735" y="4032735"/>
            <a:ext cx="5355840" cy="2492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30EE08-AA6E-4A5A-B0A6-9A763E96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4" y="2200275"/>
            <a:ext cx="3895682" cy="4541914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3975484-336B-4ABB-9A50-C24E0FAD26FD}"/>
              </a:ext>
            </a:extLst>
          </p:cNvPr>
          <p:cNvCxnSpPr/>
          <p:nvPr/>
        </p:nvCxnSpPr>
        <p:spPr>
          <a:xfrm flipH="1">
            <a:off x="4686300" y="2676525"/>
            <a:ext cx="723900" cy="7524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D9C7137-550E-44D8-9E52-A230E71BC997}"/>
              </a:ext>
            </a:extLst>
          </p:cNvPr>
          <p:cNvCxnSpPr/>
          <p:nvPr/>
        </p:nvCxnSpPr>
        <p:spPr>
          <a:xfrm>
            <a:off x="4686300" y="4338918"/>
            <a:ext cx="818029" cy="76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1AA233-C156-4AC1-8909-DCEFB5297CF9}"/>
              </a:ext>
            </a:extLst>
          </p:cNvPr>
          <p:cNvSpPr txBox="1"/>
          <p:nvPr/>
        </p:nvSpPr>
        <p:spPr>
          <a:xfrm>
            <a:off x="6096000" y="528918"/>
            <a:ext cx="325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範例為四位元加法器電路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7155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F10B77-69FC-47CA-B193-27C9BB73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327747"/>
            <a:ext cx="10146186" cy="636987"/>
          </a:xfrm>
        </p:spPr>
        <p:txBody>
          <a:bodyPr/>
          <a:lstStyle/>
          <a:p>
            <a:r>
              <a:rPr lang="zh-TW" altLang="en-US" dirty="0"/>
              <a:t>常見問題</a:t>
            </a:r>
            <a:endParaRPr lang="zh-TW" altLang="en-US" dirty="0">
              <a:latin typeface="+mj-ea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051E46-849C-4D89-89BF-C403F2549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673" y="1157681"/>
            <a:ext cx="10615448" cy="2939904"/>
          </a:xfrm>
        </p:spPr>
        <p:txBody>
          <a:bodyPr/>
          <a:lstStyle/>
          <a:p>
            <a:r>
              <a:rPr lang="en-US" altLang="zh-TW" b="1" dirty="0"/>
              <a:t>** Error (suppressible): (vsim-12110) All optimizations are disabled because the -</a:t>
            </a:r>
            <a:r>
              <a:rPr lang="en-US" altLang="zh-TW" b="1" dirty="0" err="1"/>
              <a:t>novopt</a:t>
            </a:r>
            <a:r>
              <a:rPr lang="en-US" altLang="zh-TW" b="1" dirty="0"/>
              <a:t> option is in effect.</a:t>
            </a:r>
          </a:p>
          <a:p>
            <a:r>
              <a:rPr lang="zh-TW" altLang="en-US" b="1" dirty="0"/>
              <a:t>在按下模擬後出現上面的訊息</a:t>
            </a:r>
            <a:endParaRPr lang="en-US" altLang="zh-TW" b="1" dirty="0"/>
          </a:p>
          <a:p>
            <a:r>
              <a:rPr lang="zh-TW" altLang="en-US" b="1" dirty="0"/>
              <a:t>這是因為模擬程式的一個功能已經停止支援，但是這個版本還沒將他刪除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zh-TW" altLang="en-US" b="1" dirty="0"/>
              <a:t>解決方法</a:t>
            </a:r>
            <a:r>
              <a:rPr lang="en-US" altLang="zh-TW" b="1" dirty="0"/>
              <a:t>:</a:t>
            </a:r>
          </a:p>
          <a:p>
            <a:r>
              <a:rPr lang="zh-TW" altLang="en-US" b="1" dirty="0"/>
              <a:t>      在模擬頁面點下</a:t>
            </a:r>
            <a:r>
              <a:rPr lang="en-US" altLang="zh-TW" b="1" dirty="0"/>
              <a:t>Simulation-&gt;Simulation Settings</a:t>
            </a:r>
          </a:p>
          <a:p>
            <a:r>
              <a:rPr lang="en-US" altLang="zh-TW" b="1" dirty="0"/>
              <a:t>      </a:t>
            </a:r>
            <a:r>
              <a:rPr lang="zh-TW" altLang="en-US" b="1" dirty="0"/>
              <a:t>將右圖位置的 </a:t>
            </a:r>
            <a:r>
              <a:rPr lang="en-US" altLang="zh-TW" b="1" dirty="0"/>
              <a:t>–</a:t>
            </a:r>
            <a:r>
              <a:rPr lang="en-US" altLang="zh-TW" b="1" dirty="0" err="1"/>
              <a:t>novopt</a:t>
            </a:r>
            <a:r>
              <a:rPr lang="en-US" altLang="zh-TW" b="1" dirty="0"/>
              <a:t> </a:t>
            </a:r>
            <a:r>
              <a:rPr lang="zh-TW" altLang="en-US" b="1" dirty="0">
                <a:solidFill>
                  <a:srgbClr val="FF0000"/>
                </a:solidFill>
              </a:rPr>
              <a:t>刪掉</a:t>
            </a:r>
            <a:r>
              <a:rPr lang="zh-TW" altLang="en-US" b="1" dirty="0"/>
              <a:t>之後存檔即可 </a:t>
            </a:r>
            <a:endParaRPr lang="en-US" altLang="zh-TW" b="1" dirty="0"/>
          </a:p>
          <a:p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E8DD4B-7E69-4CD0-9847-0C7CA407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4097585"/>
            <a:ext cx="4524375" cy="215265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54284D4-8013-4095-9A22-231EA0BA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7" y="1625148"/>
            <a:ext cx="4308535" cy="494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5521F-8A85-44BB-8D9A-3A0C81822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271" y="244420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8E481-D3AB-4BDA-ABEB-5C600F654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7812"/>
            <a:ext cx="10820400" cy="4900873"/>
          </a:xfrm>
        </p:spPr>
        <p:txBody>
          <a:bodyPr/>
          <a:lstStyle/>
          <a:p>
            <a:r>
              <a:rPr lang="en-US" altLang="zh-TW" dirty="0"/>
              <a:t>[File]-&gt; New </a:t>
            </a:r>
            <a:r>
              <a:rPr lang="zh-TW" altLang="en-US" dirty="0"/>
              <a:t>選擇</a:t>
            </a:r>
            <a:r>
              <a:rPr lang="en-US" altLang="zh-TW" dirty="0"/>
              <a:t>Block Diagram / Schematic File</a:t>
            </a: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B93A629-A9F9-4D39-A2B9-C9A10A1D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2332"/>
            <a:ext cx="2461260" cy="365760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542DA7F-3314-4DD7-B441-6F156442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88" y="1799645"/>
            <a:ext cx="2689860" cy="496824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E16071B-BCA2-454F-810F-D5A5F15964EF}"/>
              </a:ext>
            </a:extLst>
          </p:cNvPr>
          <p:cNvCxnSpPr/>
          <p:nvPr/>
        </p:nvCxnSpPr>
        <p:spPr>
          <a:xfrm>
            <a:off x="4552122" y="4015409"/>
            <a:ext cx="1113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01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0676B-15B5-4E34-9C43-5FC26C94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77144"/>
            <a:ext cx="8610600" cy="1293028"/>
          </a:xfrm>
        </p:spPr>
        <p:txBody>
          <a:bodyPr/>
          <a:lstStyle/>
          <a:p>
            <a:r>
              <a:rPr lang="zh-TW" altLang="en-US" dirty="0"/>
              <a:t>安裝篇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E0E563-F3D8-4B4F-BF9E-234A5822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1906"/>
            <a:ext cx="10820400" cy="4926780"/>
          </a:xfrm>
        </p:spPr>
        <p:txBody>
          <a:bodyPr/>
          <a:lstStyle/>
          <a:p>
            <a:r>
              <a:rPr lang="en-US" altLang="zh-TW" dirty="0"/>
              <a:t>FPGAs </a:t>
            </a:r>
            <a:r>
              <a:rPr lang="zh-TW" altLang="en-US" dirty="0"/>
              <a:t>下载中心 </a:t>
            </a:r>
            <a:r>
              <a:rPr lang="en-US" altLang="zh-TW" dirty="0"/>
              <a:t>(intel.com)</a:t>
            </a:r>
            <a:r>
              <a:rPr lang="zh-TW" altLang="en-US" dirty="0"/>
              <a:t>前往官網下載</a:t>
            </a:r>
            <a:r>
              <a:rPr lang="en-US" altLang="zh-TW" dirty="0" err="1"/>
              <a:t>quartus</a:t>
            </a:r>
            <a:r>
              <a:rPr lang="en-US" altLang="zh-TW" dirty="0"/>
              <a:t> 20.1 lite edition </a:t>
            </a:r>
          </a:p>
          <a:p>
            <a:r>
              <a:rPr lang="zh-TW" altLang="en-US" dirty="0"/>
              <a:t>或是在教學園地也有</a:t>
            </a:r>
            <a:r>
              <a:rPr lang="en-US" altLang="zh-TW" dirty="0"/>
              <a:t>google drive</a:t>
            </a:r>
            <a:r>
              <a:rPr lang="zh-TW" altLang="en-US" dirty="0"/>
              <a:t>版的</a:t>
            </a:r>
            <a:r>
              <a:rPr lang="zh-TW" altLang="en-US" dirty="0">
                <a:hlinkClick r:id="rId2"/>
              </a:rPr>
              <a:t>載點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按住</a:t>
            </a:r>
            <a:r>
              <a:rPr lang="en-US" altLang="zh-TW" dirty="0"/>
              <a:t>ctrl</a:t>
            </a:r>
            <a:r>
              <a:rPr lang="zh-TW" altLang="en-US" dirty="0"/>
              <a:t>點擊 </a:t>
            </a:r>
            <a:r>
              <a:rPr lang="zh-TW" altLang="en-US" dirty="0">
                <a:hlinkClick r:id="rId2"/>
              </a:rPr>
              <a:t>載點</a:t>
            </a:r>
            <a:r>
              <a:rPr lang="zh-TW" altLang="en-US" dirty="0"/>
              <a:t> 即可跳到下載網頁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F3A88BA-597D-4102-8A8A-E90158DB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99796"/>
            <a:ext cx="7100640" cy="43810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8CFF0A5-F236-4644-AAD6-516F11891A36}"/>
              </a:ext>
            </a:extLst>
          </p:cNvPr>
          <p:cNvSpPr txBox="1"/>
          <p:nvPr/>
        </p:nvSpPr>
        <p:spPr>
          <a:xfrm>
            <a:off x="8248072" y="2613891"/>
            <a:ext cx="3258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註</a:t>
            </a:r>
            <a:r>
              <a:rPr lang="en-US" altLang="zh-TW" sz="3200" dirty="0">
                <a:solidFill>
                  <a:srgbClr val="FF0000"/>
                </a:solidFill>
              </a:rPr>
              <a:t>:</a:t>
            </a:r>
            <a:r>
              <a:rPr lang="zh-TW" altLang="en-US" sz="3200" dirty="0">
                <a:solidFill>
                  <a:srgbClr val="FF0000"/>
                </a:solidFill>
              </a:rPr>
              <a:t>需要</a:t>
            </a:r>
            <a:r>
              <a:rPr lang="en-US" altLang="zh-TW" sz="3200" dirty="0">
                <a:solidFill>
                  <a:srgbClr val="FF0000"/>
                </a:solidFill>
              </a:rPr>
              <a:t>intel</a:t>
            </a:r>
            <a:r>
              <a:rPr lang="zh-TW" altLang="en-US" sz="3200" dirty="0">
                <a:solidFill>
                  <a:srgbClr val="FF0000"/>
                </a:solidFill>
              </a:rPr>
              <a:t>帳號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C604C7-4098-4557-93AF-55449AD56B9B}"/>
              </a:ext>
            </a:extLst>
          </p:cNvPr>
          <p:cNvSpPr txBox="1"/>
          <p:nvPr/>
        </p:nvSpPr>
        <p:spPr>
          <a:xfrm>
            <a:off x="8741329" y="3429000"/>
            <a:ext cx="21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電工實驗室的電腦都已裝好多個版本</a:t>
            </a:r>
          </a:p>
        </p:txBody>
      </p:sp>
    </p:spTree>
    <p:extLst>
      <p:ext uri="{BB962C8B-B14F-4D97-AF65-F5344CB8AC3E}">
        <p14:creationId xmlns:p14="http://schemas.microsoft.com/office/powerpoint/2010/main" val="2240480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63891-6069-4887-8DE3-C8C80FC2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08192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8419E-E474-4BD3-86F4-E5F42CE7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0326"/>
            <a:ext cx="10820400" cy="4908359"/>
          </a:xfrm>
        </p:spPr>
        <p:txBody>
          <a:bodyPr/>
          <a:lstStyle/>
          <a:p>
            <a:r>
              <a:rPr lang="zh-TW" altLang="en-US" dirty="0"/>
              <a:t>加入元件</a:t>
            </a:r>
            <a:r>
              <a:rPr lang="en-US" altLang="zh-TW" dirty="0"/>
              <a:t>: </a:t>
            </a:r>
            <a:r>
              <a:rPr lang="zh-TW" altLang="en-US" dirty="0"/>
              <a:t>在</a:t>
            </a:r>
            <a:r>
              <a:rPr lang="en-US" altLang="zh-TW" dirty="0"/>
              <a:t>Block Diagram</a:t>
            </a:r>
            <a:r>
              <a:rPr lang="zh-TW" altLang="en-US" dirty="0"/>
              <a:t>空白處</a:t>
            </a:r>
            <a:r>
              <a:rPr lang="en-US" altLang="zh-TW" dirty="0"/>
              <a:t>, </a:t>
            </a:r>
            <a:r>
              <a:rPr lang="zh-TW" altLang="en-US" dirty="0"/>
              <a:t>按右鍵點兩下</a:t>
            </a:r>
            <a:r>
              <a:rPr lang="en-US" altLang="zh-TW" dirty="0"/>
              <a:t>-&gt;</a:t>
            </a:r>
            <a:r>
              <a:rPr lang="zh-TW" altLang="en-US" dirty="0"/>
              <a:t>選擇欲加入 </a:t>
            </a:r>
            <a:r>
              <a:rPr lang="en-US" altLang="zh-TW" dirty="0"/>
              <a:t>symbol-&gt;</a:t>
            </a:r>
            <a:r>
              <a:rPr lang="zh-TW" altLang="en-US" dirty="0"/>
              <a:t>按</a:t>
            </a:r>
            <a:r>
              <a:rPr lang="en-US" altLang="zh-TW" dirty="0"/>
              <a:t>OK</a:t>
            </a: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AA51199-BFEC-4A80-A2E7-C23BD532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5" y="1850141"/>
            <a:ext cx="8476008" cy="47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73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2E926-AB60-4514-9429-85404A4D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148" y="179911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FE046-B2C9-4D9F-8281-E38D79E6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3192"/>
            <a:ext cx="11221278" cy="4955493"/>
          </a:xfrm>
        </p:spPr>
        <p:txBody>
          <a:bodyPr/>
          <a:lstStyle/>
          <a:p>
            <a:r>
              <a:rPr lang="zh-TW" altLang="en-US" dirty="0"/>
              <a:t>產生自行編譯的</a:t>
            </a:r>
            <a:r>
              <a:rPr lang="en-US" altLang="zh-TW" dirty="0" err="1"/>
              <a:t>verilog</a:t>
            </a:r>
            <a:r>
              <a:rPr lang="zh-TW" altLang="en-US" dirty="0"/>
              <a:t> 元件</a:t>
            </a:r>
            <a:endParaRPr lang="en-US" altLang="zh-TW" dirty="0"/>
          </a:p>
          <a:p>
            <a:r>
              <a:rPr lang="zh-TW" altLang="en-US" dirty="0"/>
              <a:t>對編譯完成後沒有問題的</a:t>
            </a:r>
            <a:r>
              <a:rPr lang="en-US" altLang="zh-TW" dirty="0" err="1"/>
              <a:t>verilog</a:t>
            </a:r>
            <a:r>
              <a:rPr lang="zh-TW" altLang="en-US" dirty="0"/>
              <a:t>檔按右鍵，選擇</a:t>
            </a:r>
            <a:r>
              <a:rPr lang="en-US" altLang="zh-TW" dirty="0"/>
              <a:t>”</a:t>
            </a:r>
            <a:r>
              <a:rPr lang="en-US" altLang="zh-TW" dirty="0">
                <a:solidFill>
                  <a:srgbClr val="FF0000"/>
                </a:solidFill>
              </a:rPr>
              <a:t>Create Symbol Files for Current File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之後就能在</a:t>
            </a:r>
            <a:r>
              <a:rPr lang="en-US" altLang="zh-TW" dirty="0"/>
              <a:t>symbol</a:t>
            </a:r>
            <a:r>
              <a:rPr lang="zh-TW" altLang="en-US" dirty="0"/>
              <a:t>欄裡面的</a:t>
            </a:r>
            <a:r>
              <a:rPr lang="en-US" altLang="zh-TW" dirty="0"/>
              <a:t>”project”</a:t>
            </a:r>
            <a:r>
              <a:rPr lang="zh-TW" altLang="en-US" dirty="0"/>
              <a:t>資料夾內找到它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D9CAA31-80F2-4FCA-99B3-5BEE11C5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2" y="2957660"/>
            <a:ext cx="5029200" cy="3185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D906D1-6187-4A88-B4D5-0B102120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88" y="2957660"/>
            <a:ext cx="5658612" cy="340233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02FD4D0-4584-4ABD-93D6-FEB5E87E7710}"/>
              </a:ext>
            </a:extLst>
          </p:cNvPr>
          <p:cNvCxnSpPr/>
          <p:nvPr/>
        </p:nvCxnSpPr>
        <p:spPr>
          <a:xfrm>
            <a:off x="5387009" y="4373217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A75596A3-BC98-48BA-9C16-FB0B8189D9E8}"/>
              </a:ext>
            </a:extLst>
          </p:cNvPr>
          <p:cNvSpPr txBox="1"/>
          <p:nvPr/>
        </p:nvSpPr>
        <p:spPr>
          <a:xfrm>
            <a:off x="7695501" y="2233054"/>
            <a:ext cx="4496499" cy="646331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這個功能也有編譯的功能，但是只能針對單個檔案</a:t>
            </a:r>
          </a:p>
        </p:txBody>
      </p:sp>
    </p:spTree>
    <p:extLst>
      <p:ext uri="{BB962C8B-B14F-4D97-AF65-F5344CB8AC3E}">
        <p14:creationId xmlns:p14="http://schemas.microsoft.com/office/powerpoint/2010/main" val="1781531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872A8F-16E3-43CF-8BA2-C9D85081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92" y="2521120"/>
            <a:ext cx="6111240" cy="29794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B90A98-6461-4660-BFD6-5B4D9F28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294" y="198765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0FFD2-2208-43FF-A133-D5897A5B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7460"/>
            <a:ext cx="10820400" cy="904973"/>
          </a:xfrm>
        </p:spPr>
        <p:txBody>
          <a:bodyPr/>
          <a:lstStyle/>
          <a:p>
            <a:r>
              <a:rPr lang="zh-TW" altLang="en-US" dirty="0"/>
              <a:t>拉線</a:t>
            </a:r>
            <a:r>
              <a:rPr lang="en-US" altLang="zh-TW" dirty="0"/>
              <a:t>: </a:t>
            </a:r>
            <a:r>
              <a:rPr lang="zh-TW" altLang="en-US" dirty="0"/>
              <a:t>建立元件間的訊號通道。 如下圖，要把</a:t>
            </a:r>
            <a:r>
              <a:rPr lang="en-US" altLang="zh-TW" dirty="0" err="1"/>
              <a:t>inst</a:t>
            </a:r>
            <a:r>
              <a:rPr lang="zh-TW" altLang="en-US" dirty="0"/>
              <a:t>的輸出連接到</a:t>
            </a:r>
            <a:r>
              <a:rPr lang="en-US" altLang="zh-TW" dirty="0"/>
              <a:t>inst2</a:t>
            </a:r>
            <a:r>
              <a:rPr lang="zh-TW" altLang="en-US" dirty="0"/>
              <a:t>的輸入，選擇圖一中藍色框框內的連接工具，將它們連接起來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43DC01-6517-4413-9FC4-7B2C057E4796}"/>
              </a:ext>
            </a:extLst>
          </p:cNvPr>
          <p:cNvSpPr/>
          <p:nvPr/>
        </p:nvSpPr>
        <p:spPr>
          <a:xfrm>
            <a:off x="2176670" y="2650488"/>
            <a:ext cx="337930" cy="31137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F8A2E1-C24B-41E0-BB4B-F790BDAA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48" y="2521120"/>
            <a:ext cx="605790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1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B8B45-155C-4E1D-9ACC-3F4C998A0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002" y="113924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74B581-A32C-42CC-8744-95AC8AFF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16" y="1272620"/>
            <a:ext cx="11289384" cy="4946066"/>
          </a:xfrm>
        </p:spPr>
        <p:txBody>
          <a:bodyPr/>
          <a:lstStyle/>
          <a:p>
            <a:r>
              <a:rPr lang="zh-TW" altLang="en-US" dirty="0"/>
              <a:t>命名</a:t>
            </a:r>
            <a:r>
              <a:rPr lang="en-US" altLang="zh-TW" dirty="0"/>
              <a:t>: </a:t>
            </a:r>
            <a:r>
              <a:rPr lang="zh-TW" altLang="en-US" dirty="0"/>
              <a:t>在線上點一下並入名字，如下圖，取名字的好處之一就是線 在圖上不需要連接，可 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使畫面簡潔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5DD953-9C66-466B-8D77-3A618E1D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98" y="2343784"/>
            <a:ext cx="7410803" cy="36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4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04EF286-9FC1-44A5-B1D0-8FD420EC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178727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sz="3200" dirty="0"/>
              <a:t>Block diagram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A1B621-986F-4D60-A4AC-53C6B95D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 fontScale="92500"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匯流排</a:t>
            </a:r>
            <a:r>
              <a:rPr lang="en-US" altLang="zh-TW" sz="2400" dirty="0">
                <a:solidFill>
                  <a:srgbClr val="FF0000"/>
                </a:solidFill>
              </a:rPr>
              <a:t>(BUS): </a:t>
            </a:r>
            <a:r>
              <a:rPr lang="zh-TW" altLang="en-US" sz="2400" dirty="0"/>
              <a:t>用一條</a:t>
            </a:r>
            <a:r>
              <a:rPr lang="zh-TW" altLang="en-US" sz="2400" dirty="0">
                <a:solidFill>
                  <a:srgbClr val="FF0000"/>
                </a:solidFill>
              </a:rPr>
              <a:t>粗線</a:t>
            </a:r>
            <a:r>
              <a:rPr lang="zh-TW" altLang="en-US" sz="2400" dirty="0"/>
              <a:t>來表示多個訊號通 道我們稱之為</a:t>
            </a:r>
            <a:r>
              <a:rPr lang="en-US" altLang="zh-TW" sz="2400" dirty="0"/>
              <a:t>Bus</a:t>
            </a:r>
            <a:r>
              <a:rPr lang="zh-TW" altLang="en-US" sz="2400" dirty="0"/>
              <a:t>， 其命名格式為： 名稱</a:t>
            </a:r>
            <a:r>
              <a:rPr lang="en-US" altLang="zh-TW" sz="2400" dirty="0"/>
              <a:t>[</a:t>
            </a:r>
            <a:r>
              <a:rPr lang="zh-TW" altLang="en-US" sz="2400" dirty="0"/>
              <a:t>最高位元的編號</a:t>
            </a:r>
            <a:r>
              <a:rPr lang="en-US" altLang="zh-TW" sz="2400" dirty="0"/>
              <a:t>.. </a:t>
            </a:r>
            <a:r>
              <a:rPr lang="zh-TW" altLang="en-US" sz="2400" dirty="0"/>
              <a:t>最低位 元的編號</a:t>
            </a:r>
            <a:r>
              <a:rPr lang="en-US" altLang="zh-TW" sz="2400" dirty="0"/>
              <a:t>]</a:t>
            </a:r>
            <a:r>
              <a:rPr lang="zh-TW" altLang="en-US" sz="2400" dirty="0"/>
              <a:t>，如圖中的</a:t>
            </a:r>
            <a:r>
              <a:rPr lang="en-US" altLang="zh-TW" sz="2400" dirty="0"/>
              <a:t>wire[2..0]</a:t>
            </a:r>
            <a:r>
              <a:rPr lang="zh-TW" altLang="en-US" sz="2400" dirty="0"/>
              <a:t>。 </a:t>
            </a:r>
            <a:endParaRPr lang="en-US" altLang="zh-TW" sz="2400" dirty="0"/>
          </a:p>
          <a:p>
            <a:r>
              <a:rPr lang="zh-TW" altLang="en-US" sz="2400" dirty="0"/>
              <a:t>其連接的</a:t>
            </a:r>
            <a:r>
              <a:rPr lang="en-US" altLang="zh-TW" sz="2400" dirty="0"/>
              <a:t>INPUT PORT</a:t>
            </a:r>
            <a:r>
              <a:rPr lang="zh-TW" altLang="en-US" sz="2400" dirty="0"/>
              <a:t>是一個多腳位的埠，故命名方式亦同。若要從</a:t>
            </a:r>
            <a:r>
              <a:rPr lang="en-US" altLang="zh-TW" sz="2400" dirty="0"/>
              <a:t>Bus</a:t>
            </a:r>
            <a:r>
              <a:rPr lang="zh-TW" altLang="en-US" sz="2400" dirty="0"/>
              <a:t>內單獨拉出一條訊號，其命名方法為名稱</a:t>
            </a:r>
            <a:r>
              <a:rPr lang="en-US" altLang="zh-TW" sz="2400" dirty="0"/>
              <a:t>[</a:t>
            </a:r>
            <a:r>
              <a:rPr lang="zh-TW" altLang="en-US" sz="2400" dirty="0"/>
              <a:t>位元編號</a:t>
            </a:r>
            <a:r>
              <a:rPr lang="en-US" altLang="zh-TW" sz="2400" dirty="0"/>
              <a:t>] </a:t>
            </a:r>
            <a:r>
              <a:rPr lang="zh-TW" altLang="en-US" sz="2400" dirty="0"/>
              <a:t>如 </a:t>
            </a:r>
            <a:r>
              <a:rPr lang="en-US" altLang="zh-TW" sz="2400" dirty="0"/>
              <a:t>wire[0] </a:t>
            </a:r>
            <a:r>
              <a:rPr lang="zh-TW" altLang="en-US" sz="2400" dirty="0"/>
              <a:t>、 </a:t>
            </a:r>
            <a:r>
              <a:rPr lang="en-US" altLang="zh-TW" sz="2400" dirty="0"/>
              <a:t>wire[1] </a:t>
            </a:r>
            <a:r>
              <a:rPr lang="zh-TW" altLang="en-US" sz="2400" dirty="0"/>
              <a:t>、</a:t>
            </a:r>
            <a:r>
              <a:rPr lang="en-US" altLang="zh-TW" sz="2400" dirty="0"/>
              <a:t>wire[2] </a:t>
            </a:r>
            <a:r>
              <a:rPr lang="zh-TW" altLang="en-US" sz="2400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C8D7E7-46B3-465A-90B7-F862D264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2020534"/>
            <a:ext cx="6533501" cy="292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7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73CC12-BEC2-49B6-962C-B9037269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110609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sz="3200" dirty="0"/>
              <a:t>Block diagram</a:t>
            </a:r>
            <a:endParaRPr lang="zh-TW" altLang="en-US" sz="3200" dirty="0"/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38EB2FA5-1B61-4C14-B96F-D0DAE7AC8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78182"/>
            <a:ext cx="3977639" cy="4140503"/>
          </a:xfrm>
        </p:spPr>
        <p:txBody>
          <a:bodyPr>
            <a:normAutofit/>
          </a:bodyPr>
          <a:lstStyle/>
          <a:p>
            <a:r>
              <a:rPr lang="zh-TW" altLang="en-US" sz="1600" dirty="0"/>
              <a:t>在線路全部接完無誤之後</a:t>
            </a:r>
            <a:endParaRPr lang="en-US" altLang="zh-TW" sz="1600" dirty="0"/>
          </a:p>
          <a:p>
            <a:r>
              <a:rPr lang="zh-TW" altLang="en-US" sz="1600" dirty="0"/>
              <a:t>將電路檔案</a:t>
            </a:r>
            <a:r>
              <a:rPr lang="en-US" altLang="zh-TW" sz="1600" dirty="0"/>
              <a:t>*.</a:t>
            </a:r>
            <a:r>
              <a:rPr lang="en-US" altLang="zh-TW" sz="1600" dirty="0" err="1"/>
              <a:t>bdf</a:t>
            </a:r>
            <a:r>
              <a:rPr lang="zh-TW" altLang="en-US" sz="1600" dirty="0"/>
              <a:t>設為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 </a:t>
            </a:r>
            <a:r>
              <a:rPr lang="en-US" altLang="zh-TW" sz="1600" dirty="0"/>
              <a:t>top-level Entity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TW" altLang="en-US" sz="1600" dirty="0"/>
              <a:t>接著按下編譯，來檢查和編譯整個電路</a:t>
            </a:r>
            <a:endParaRPr lang="en-US" sz="1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5C85C6-3C28-4F60-8B9B-03373B13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08" y="1662546"/>
            <a:ext cx="7192699" cy="43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7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35A10-EE2D-4832-9B41-F0629EB2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80447" cy="129302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84B8FD-F220-4BB8-BC2C-8A16DB339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9176"/>
            <a:ext cx="10820400" cy="4739509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設置未用到的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FPAG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</a:t>
            </a:r>
            <a:endParaRPr lang="en-US" altLang="zh-TW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Device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」→點選「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Device and Pin Options…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Unused Pins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」→確認選項內容為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As input tri-stated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B040024E-9557-4C73-A118-9F2884CC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93"/>
          <a:stretch/>
        </p:blipFill>
        <p:spPr>
          <a:xfrm>
            <a:off x="7267575" y="2676969"/>
            <a:ext cx="4489722" cy="3380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CED7DFB0-3CE0-4679-A629-602FFBB6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7" y="2761211"/>
            <a:ext cx="5484513" cy="2175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A31E9514-7493-41CD-8AE1-4592DCC02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78"/>
          <a:stretch/>
        </p:blipFill>
        <p:spPr>
          <a:xfrm>
            <a:off x="611487" y="4887246"/>
            <a:ext cx="5365151" cy="1972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048B922-3F7B-4CC2-8789-8969828599B6}"/>
              </a:ext>
            </a:extLst>
          </p:cNvPr>
          <p:cNvCxnSpPr/>
          <p:nvPr/>
        </p:nvCxnSpPr>
        <p:spPr>
          <a:xfrm flipH="1" flipV="1">
            <a:off x="6229350" y="3848929"/>
            <a:ext cx="904875" cy="208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3CA8B3A-AA86-410C-B08F-BE67259B5D4C}"/>
              </a:ext>
            </a:extLst>
          </p:cNvPr>
          <p:cNvCxnSpPr/>
          <p:nvPr/>
        </p:nvCxnSpPr>
        <p:spPr>
          <a:xfrm flipH="1">
            <a:off x="3603812" y="4751294"/>
            <a:ext cx="107576" cy="430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書卷: 水平 16">
            <a:extLst>
              <a:ext uri="{FF2B5EF4-FFF2-40B4-BE49-F238E27FC236}">
                <a16:creationId xmlns:a16="http://schemas.microsoft.com/office/drawing/2014/main" id="{2F632E3E-6F66-61FA-580E-BF61F373E685}"/>
              </a:ext>
            </a:extLst>
          </p:cNvPr>
          <p:cNvSpPr/>
          <p:nvPr/>
        </p:nvSpPr>
        <p:spPr>
          <a:xfrm>
            <a:off x="7940804" y="5616248"/>
            <a:ext cx="4191005" cy="1204873"/>
          </a:xfrm>
          <a:prstGeom prst="horizontalScroll">
            <a:avLst>
              <a:gd name="adj" fmla="val 1354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腳位設定與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unused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設定完成後，記得重新編譯一次後再下板子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30ADBA-E12F-C79C-D4EC-309C1E0B18BF}"/>
              </a:ext>
            </a:extLst>
          </p:cNvPr>
          <p:cNvSpPr/>
          <p:nvPr/>
        </p:nvSpPr>
        <p:spPr>
          <a:xfrm>
            <a:off x="8643668" y="3079630"/>
            <a:ext cx="2751826" cy="25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483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CF1E7-3475-4112-8625-F5854AF7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9576" y="-87274"/>
            <a:ext cx="3487271" cy="129302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927113-C620-4B8B-81AA-9DF05C1C0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7812"/>
            <a:ext cx="10820400" cy="4900873"/>
          </a:xfrm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腳設置</a:t>
            </a:r>
            <a:r>
              <a:rPr lang="zh-TW" alt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：常用的有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Dip Switch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Push Button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7_Segment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Clock</a:t>
            </a:r>
          </a:p>
          <a:p>
            <a:r>
              <a:rPr lang="zh-TW" altLang="en-US" dirty="0"/>
              <a:t>亦會有驅動外部電路用的輸出腳位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ECB121-A1F9-476A-992B-D6E3A458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4" y="2103510"/>
            <a:ext cx="3836318" cy="28049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3DE4D62F-7822-4625-8C86-D0BB0515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96" y="2063841"/>
            <a:ext cx="4427357" cy="2730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02F295-749A-45CD-B5C8-0227ECB9C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87" y="5020534"/>
            <a:ext cx="6830617" cy="1971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6B34380-0EEA-4557-A5E6-14618300AAA6}"/>
              </a:ext>
            </a:extLst>
          </p:cNvPr>
          <p:cNvCxnSpPr/>
          <p:nvPr/>
        </p:nvCxnSpPr>
        <p:spPr>
          <a:xfrm>
            <a:off x="3086100" y="3429000"/>
            <a:ext cx="400050" cy="1591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A20BB3E-B0B0-4778-84D3-9BEE150BBC3F}"/>
              </a:ext>
            </a:extLst>
          </p:cNvPr>
          <p:cNvCxnSpPr>
            <a:cxnSpLocks/>
          </p:cNvCxnSpPr>
          <p:nvPr/>
        </p:nvCxnSpPr>
        <p:spPr>
          <a:xfrm flipH="1">
            <a:off x="4194283" y="4616824"/>
            <a:ext cx="2385811" cy="923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字方塊 6">
            <a:extLst>
              <a:ext uri="{FF2B5EF4-FFF2-40B4-BE49-F238E27FC236}">
                <a16:creationId xmlns:a16="http://schemas.microsoft.com/office/drawing/2014/main" id="{0D602416-5970-439B-A2C1-34581446964E}"/>
              </a:ext>
            </a:extLst>
          </p:cNvPr>
          <p:cNvSpPr txBox="1"/>
          <p:nvPr/>
        </p:nvSpPr>
        <p:spPr>
          <a:xfrm>
            <a:off x="8043835" y="4790749"/>
            <a:ext cx="4224233" cy="98488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noFill/>
          </a:ln>
        </p:spPr>
        <p:txBody>
          <a:bodyPr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載入板子前，先進行</a:t>
            </a:r>
            <a:r>
              <a:rPr lang="en-US" altLang="zh-TW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腳位設定</a:t>
            </a:r>
            <a:endParaRPr lang="en-US" altLang="zh-TW" sz="1600" dirty="0">
              <a:solidFill>
                <a:srgbClr val="FFC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將電路的</a:t>
            </a:r>
            <a:r>
              <a:rPr lang="en-US" altLang="zh-TW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腳位設定到板子上對應的裝置</a:t>
            </a:r>
            <a:endParaRPr lang="en-US" altLang="zh-TW" sz="1600" dirty="0">
              <a:solidFill>
                <a:srgbClr val="FFC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如按鈕、開關、七段顯示器等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64A452-FEC9-B056-74D6-29749891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496" y="2103510"/>
            <a:ext cx="4750025" cy="2646623"/>
          </a:xfrm>
          <a:prstGeom prst="rect">
            <a:avLst/>
          </a:prstGeom>
        </p:spPr>
      </p:pic>
      <p:sp>
        <p:nvSpPr>
          <p:cNvPr id="10" name="書卷: 水平 9">
            <a:extLst>
              <a:ext uri="{FF2B5EF4-FFF2-40B4-BE49-F238E27FC236}">
                <a16:creationId xmlns:a16="http://schemas.microsoft.com/office/drawing/2014/main" id="{DB1554DB-C01F-3186-DEB1-9D93D2ADDCE8}"/>
              </a:ext>
            </a:extLst>
          </p:cNvPr>
          <p:cNvSpPr/>
          <p:nvPr/>
        </p:nvSpPr>
        <p:spPr>
          <a:xfrm>
            <a:off x="7940804" y="5616248"/>
            <a:ext cx="4191005" cy="1204873"/>
          </a:xfrm>
          <a:prstGeom prst="horizontalScroll">
            <a:avLst>
              <a:gd name="adj" fmla="val 1354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腳位設定與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unused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設定完成後，記得重新編譯一次後再下板子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785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46E4D-40AD-4E47-BD75-F7342D59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2" y="-7199"/>
            <a:ext cx="2779059" cy="129302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EB9DCE-B345-4A47-852E-ECE33EA9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54" y="1285829"/>
            <a:ext cx="10820400" cy="4024125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VHDL Code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燒錄至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板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於工具列中點選「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Programmer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方法一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D6D131-D0A3-4955-98A1-8F74F783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578857"/>
            <a:ext cx="4922520" cy="8534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22EC17-2752-4C75-A71F-B69D0D80C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17" y="1548046"/>
            <a:ext cx="4425598" cy="5199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AE317A-323E-4482-BC17-6F9B56A3EA4D}"/>
              </a:ext>
            </a:extLst>
          </p:cNvPr>
          <p:cNvSpPr txBox="1"/>
          <p:nvPr/>
        </p:nvSpPr>
        <p:spPr>
          <a:xfrm>
            <a:off x="6877050" y="12381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方法二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7981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43"/>
          <a:stretch/>
        </p:blipFill>
        <p:spPr>
          <a:xfrm>
            <a:off x="7079698" y="1908954"/>
            <a:ext cx="3762859" cy="320753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/>
          <a:stretch/>
        </p:blipFill>
        <p:spPr>
          <a:xfrm>
            <a:off x="622558" y="1508317"/>
            <a:ext cx="5279133" cy="42020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F2D3D55-ED66-48A8-96E6-A18D3A00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20" y="373213"/>
            <a:ext cx="10146186" cy="54217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85C2D-0AD1-44CB-9C7B-99C839FC1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9706" y="1067698"/>
            <a:ext cx="2128389" cy="351527"/>
          </a:xfrm>
        </p:spPr>
        <p:txBody>
          <a:bodyPr>
            <a:normAutofit lnSpcReduction="10000"/>
          </a:bodyPr>
          <a:lstStyle/>
          <a:p>
            <a:r>
              <a:rPr lang="zh-TW" altLang="en-US" sz="2000" dirty="0"/>
              <a:t>註</a:t>
            </a:r>
            <a:r>
              <a:rPr lang="en-US" altLang="zh-TW" sz="2000" dirty="0"/>
              <a:t>:</a:t>
            </a:r>
            <a:r>
              <a:rPr lang="en-US" altLang="zh-TW" sz="2000" dirty="0">
                <a:solidFill>
                  <a:srgbClr val="FF0000"/>
                </a:solidFill>
              </a:rPr>
              <a:t>USB</a:t>
            </a:r>
            <a:r>
              <a:rPr lang="zh-TW" altLang="en-US" sz="2000" dirty="0">
                <a:solidFill>
                  <a:srgbClr val="FF0000"/>
                </a:solidFill>
              </a:rPr>
              <a:t> 要先接上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741E18-A915-4191-A268-E32C76CD7FCF}"/>
              </a:ext>
            </a:extLst>
          </p:cNvPr>
          <p:cNvSpPr txBox="1"/>
          <p:nvPr/>
        </p:nvSpPr>
        <p:spPr>
          <a:xfrm>
            <a:off x="3358185" y="469154"/>
            <a:ext cx="254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點擊 </a:t>
            </a:r>
            <a:r>
              <a:rPr lang="en-US" altLang="zh-TW" dirty="0"/>
              <a:t>Hardware Setup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3219608-499D-4A2E-BF00-0789F0975B80}"/>
              </a:ext>
            </a:extLst>
          </p:cNvPr>
          <p:cNvCxnSpPr>
            <a:cxnSpLocks/>
          </p:cNvCxnSpPr>
          <p:nvPr/>
        </p:nvCxnSpPr>
        <p:spPr>
          <a:xfrm>
            <a:off x="1463040" y="2209667"/>
            <a:ext cx="6774873" cy="943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CDEB9-FC2C-414F-8D79-B88A10F73D88}"/>
              </a:ext>
            </a:extLst>
          </p:cNvPr>
          <p:cNvSpPr txBox="1"/>
          <p:nvPr/>
        </p:nvSpPr>
        <p:spPr>
          <a:xfrm>
            <a:off x="6192982" y="459634"/>
            <a:ext cx="294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hardware</a:t>
            </a:r>
            <a:r>
              <a:rPr lang="zh-TW" altLang="en-US" dirty="0"/>
              <a:t>選擇 </a:t>
            </a:r>
            <a:r>
              <a:rPr lang="en-US" altLang="zh-TW" dirty="0"/>
              <a:t>DE-</a:t>
            </a:r>
            <a:r>
              <a:rPr lang="en-US" altLang="zh-TW" dirty="0" err="1"/>
              <a:t>SoC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9C7F9DA-6884-4230-AB0D-14D2A0B29DAB}"/>
              </a:ext>
            </a:extLst>
          </p:cNvPr>
          <p:cNvCxnSpPr/>
          <p:nvPr/>
        </p:nvCxnSpPr>
        <p:spPr>
          <a:xfrm flipV="1">
            <a:off x="5901691" y="644300"/>
            <a:ext cx="291291" cy="9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" b="69857"/>
          <a:stretch/>
        </p:blipFill>
        <p:spPr>
          <a:xfrm>
            <a:off x="5530142" y="5241442"/>
            <a:ext cx="6490422" cy="154563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12107" y="190326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048598" y="315360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63238" y="5491339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4. </a:t>
            </a:r>
            <a:r>
              <a:rPr lang="zh-TW" altLang="en-US" sz="2400" b="1" dirty="0">
                <a:solidFill>
                  <a:srgbClr val="FF0000"/>
                </a:solidFill>
              </a:rPr>
              <a:t>確認是否有選到板子</a:t>
            </a: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3085C2D-0AD1-44CB-9C7B-99C839FC1B85}"/>
              </a:ext>
            </a:extLst>
          </p:cNvPr>
          <p:cNvSpPr txBox="1">
            <a:spLocks/>
          </p:cNvSpPr>
          <p:nvPr/>
        </p:nvSpPr>
        <p:spPr>
          <a:xfrm>
            <a:off x="6338221" y="1218129"/>
            <a:ext cx="5461942" cy="7248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註</a:t>
            </a:r>
            <a:r>
              <a:rPr lang="en-US" altLang="zh-TW" sz="2000" dirty="0"/>
              <a:t>:</a:t>
            </a:r>
            <a:r>
              <a:rPr lang="zh-TW" altLang="en-US" sz="2000" dirty="0"/>
              <a:t>若沒有選項可以選需要先安裝驅動程式</a:t>
            </a:r>
            <a:endParaRPr lang="en-US" altLang="zh-TW" sz="2000" dirty="0"/>
          </a:p>
          <a:p>
            <a:r>
              <a:rPr lang="en-US" altLang="zh-TW" dirty="0">
                <a:hlinkClick r:id="rId5"/>
              </a:rPr>
              <a:t>https://blog.csdn.net/qq_43546203/article/details/116999810</a:t>
            </a:r>
            <a:endParaRPr lang="en-US" altLang="zh-TW" sz="2000" dirty="0">
              <a:solidFill>
                <a:schemeClr val="bg1"/>
              </a:solidFill>
            </a:endParaRPr>
          </a:p>
          <a:p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10270331" y="4857750"/>
            <a:ext cx="497682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963123" y="457414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25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93341F-A99F-4F98-88D5-73C13B12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78" y="302979"/>
            <a:ext cx="8610600" cy="1293028"/>
          </a:xfrm>
        </p:spPr>
        <p:txBody>
          <a:bodyPr/>
          <a:lstStyle/>
          <a:p>
            <a:r>
              <a:rPr lang="zh-TW" altLang="en-US" dirty="0"/>
              <a:t>安裝篇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3588AD-69ED-4E7A-B784-44CACAE6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38883"/>
            <a:ext cx="10820400" cy="4024125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下載後解壓縮該檔案，開啟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setup.bat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點擊同意條款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選擇自己想要的安裝地點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請勿安裝於中文路徑下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9E7D1-B813-4257-8A84-577FF2C8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4" y="3158278"/>
            <a:ext cx="6736664" cy="21215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9E5EC9-478E-401A-AF9F-38D98FC0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73" y="5137388"/>
            <a:ext cx="6864691" cy="182895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B40BF9-092E-459E-A93D-3D7CD50B8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841" y="2168753"/>
            <a:ext cx="5602710" cy="1310754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A4BCC7C-79AB-4D9A-856E-F8404937B9B3}"/>
              </a:ext>
            </a:extLst>
          </p:cNvPr>
          <p:cNvCxnSpPr/>
          <p:nvPr/>
        </p:nvCxnSpPr>
        <p:spPr>
          <a:xfrm flipH="1">
            <a:off x="5301673" y="3068781"/>
            <a:ext cx="1991505" cy="1327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B80941A-0E2D-40C2-933C-BA5C28510803}"/>
              </a:ext>
            </a:extLst>
          </p:cNvPr>
          <p:cNvCxnSpPr/>
          <p:nvPr/>
        </p:nvCxnSpPr>
        <p:spPr>
          <a:xfrm>
            <a:off x="5301673" y="4857226"/>
            <a:ext cx="2097417" cy="1275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6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D3D55-ED66-48A8-96E6-A18D3A00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20" y="373213"/>
            <a:ext cx="10146186" cy="54217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85C2D-0AD1-44CB-9C7B-99C839FC1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9706" y="1067698"/>
            <a:ext cx="10144654" cy="351527"/>
          </a:xfrm>
        </p:spPr>
        <p:txBody>
          <a:bodyPr>
            <a:normAutofit lnSpcReduction="10000"/>
          </a:bodyPr>
          <a:lstStyle/>
          <a:p>
            <a:endParaRPr lang="zh-TW" altLang="en-US" sz="2000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B288419-1DFD-40B4-B68A-E6893ECF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8" y="1419225"/>
            <a:ext cx="6697118" cy="444059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741E18-A915-4191-A268-E32C76CD7FCF}"/>
              </a:ext>
            </a:extLst>
          </p:cNvPr>
          <p:cNvSpPr txBox="1"/>
          <p:nvPr/>
        </p:nvSpPr>
        <p:spPr>
          <a:xfrm>
            <a:off x="8048625" y="730721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點擊 </a:t>
            </a:r>
            <a:r>
              <a:rPr lang="en-US" altLang="zh-TW" dirty="0"/>
              <a:t>Auto Detect</a:t>
            </a:r>
            <a:endParaRPr lang="zh-TW" altLang="en-US" dirty="0"/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60E0677C-43BD-496F-AD97-960669B8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3964305"/>
            <a:ext cx="3078480" cy="1691640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3219608-499D-4A2E-BF00-0789F0975B80}"/>
              </a:ext>
            </a:extLst>
          </p:cNvPr>
          <p:cNvCxnSpPr>
            <a:cxnSpLocks/>
          </p:cNvCxnSpPr>
          <p:nvPr/>
        </p:nvCxnSpPr>
        <p:spPr>
          <a:xfrm>
            <a:off x="1066800" y="3267075"/>
            <a:ext cx="6710127" cy="1422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CDEB9-FC2C-414F-8D79-B88A10F73D88}"/>
              </a:ext>
            </a:extLst>
          </p:cNvPr>
          <p:cNvSpPr txBox="1"/>
          <p:nvPr/>
        </p:nvSpPr>
        <p:spPr>
          <a:xfrm>
            <a:off x="8120959" y="1469980"/>
            <a:ext cx="294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 </a:t>
            </a:r>
            <a:r>
              <a:rPr lang="en-US" altLang="zh-TW" dirty="0"/>
              <a:t>5CSEMA5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9C7F9DA-6884-4230-AB0D-14D2A0B29DAB}"/>
              </a:ext>
            </a:extLst>
          </p:cNvPr>
          <p:cNvCxnSpPr/>
          <p:nvPr/>
        </p:nvCxnSpPr>
        <p:spPr>
          <a:xfrm>
            <a:off x="9017251" y="1100053"/>
            <a:ext cx="0" cy="31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660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B1FE7-A239-4BA6-A138-0CCA9B46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291782"/>
            <a:ext cx="10146186" cy="495869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53A103-3C0D-4D25-A360-7BA0B201E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2042" y="256704"/>
            <a:ext cx="5073121" cy="1553989"/>
          </a:xfrm>
        </p:spPr>
        <p:txBody>
          <a:bodyPr/>
          <a:lstStyle/>
          <a:p>
            <a:r>
              <a:rPr lang="zh-TW" altLang="en-US" sz="2000" dirty="0"/>
              <a:t>偵測到</a:t>
            </a:r>
            <a:r>
              <a:rPr lang="en-US" altLang="zh-TW" sz="2000" dirty="0"/>
              <a:t>FPGA</a:t>
            </a:r>
            <a:r>
              <a:rPr lang="zh-TW" altLang="en-US" sz="2000" dirty="0"/>
              <a:t>和</a:t>
            </a:r>
            <a:r>
              <a:rPr lang="en-US" altLang="zh-TW" sz="2000" dirty="0"/>
              <a:t>HPS</a:t>
            </a:r>
            <a:r>
              <a:rPr lang="zh-TW" altLang="en-US" sz="2000" dirty="0"/>
              <a:t>的部分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對</a:t>
            </a:r>
            <a:r>
              <a:rPr lang="en-US" altLang="zh-TW" sz="2000" dirty="0"/>
              <a:t>Device:”5CSEMA5”</a:t>
            </a:r>
            <a:r>
              <a:rPr lang="zh-TW" altLang="en-US" sz="2000" dirty="0"/>
              <a:t>點擊右鍵</a:t>
            </a:r>
            <a:r>
              <a:rPr lang="en-US" altLang="zh-TW" sz="2000" dirty="0"/>
              <a:t>-&gt;</a:t>
            </a:r>
          </a:p>
          <a:p>
            <a:r>
              <a:rPr lang="zh-TW" altLang="en-US" sz="1800" dirty="0"/>
              <a:t>選擇</a:t>
            </a:r>
            <a:r>
              <a:rPr lang="en-US" altLang="zh-TW" sz="1800" dirty="0">
                <a:solidFill>
                  <a:schemeClr val="accent2"/>
                </a:solidFill>
              </a:rPr>
              <a:t>Change File</a:t>
            </a:r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564B08-7977-409A-8253-41AFBD68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44"/>
            <a:ext cx="5878609" cy="45243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4C36FB-D054-4CF0-A281-28BB7D28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15" y="2034539"/>
            <a:ext cx="6023376" cy="4680585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A8A078B6-33EA-4FDB-9952-8308ABD790C1}"/>
              </a:ext>
            </a:extLst>
          </p:cNvPr>
          <p:cNvSpPr/>
          <p:nvPr/>
        </p:nvSpPr>
        <p:spPr>
          <a:xfrm>
            <a:off x="4979406" y="3856776"/>
            <a:ext cx="2109457" cy="416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FC25B9CB-004F-4EE7-B3F4-FCE838590D37}"/>
              </a:ext>
            </a:extLst>
          </p:cNvPr>
          <p:cNvSpPr/>
          <p:nvPr/>
        </p:nvSpPr>
        <p:spPr>
          <a:xfrm>
            <a:off x="7559644" y="606582"/>
            <a:ext cx="488887" cy="40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778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53C5B-B528-4560-B0B7-05D9C41D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72"/>
            <a:ext cx="10146186" cy="55924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7210F6-0FDE-4446-A2FF-56D33ACAF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DE44E3-1A70-4BC8-9AD5-301C3D5BD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39" y="1683779"/>
            <a:ext cx="6121061" cy="472654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8370FD4-E00A-4D5A-A7A3-2D21D4FE384C}"/>
              </a:ext>
            </a:extLst>
          </p:cNvPr>
          <p:cNvSpPr txBox="1"/>
          <p:nvPr/>
        </p:nvSpPr>
        <p:spPr>
          <a:xfrm>
            <a:off x="588545" y="634471"/>
            <a:ext cx="341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進入</a:t>
            </a:r>
            <a:r>
              <a:rPr lang="en-US" altLang="zh-TW" b="1" dirty="0" err="1">
                <a:solidFill>
                  <a:srgbClr val="FF0000"/>
                </a:solidFill>
              </a:rPr>
              <a:t>output_files</a:t>
            </a:r>
            <a:r>
              <a:rPr lang="zh-TW" altLang="en-US" b="1" dirty="0">
                <a:solidFill>
                  <a:srgbClr val="FF0000"/>
                </a:solidFill>
              </a:rPr>
              <a:t>，選擇</a:t>
            </a:r>
            <a:r>
              <a:rPr lang="en-US" altLang="zh-TW" b="1" dirty="0">
                <a:solidFill>
                  <a:srgbClr val="FF0000"/>
                </a:solidFill>
              </a:rPr>
              <a:t>.</a:t>
            </a:r>
            <a:r>
              <a:rPr lang="en-US" altLang="zh-TW" b="1" dirty="0" err="1">
                <a:solidFill>
                  <a:srgbClr val="FF0000"/>
                </a:solidFill>
              </a:rPr>
              <a:t>sof</a:t>
            </a:r>
            <a:r>
              <a:rPr lang="zh-TW" altLang="en-US" b="1" dirty="0">
                <a:solidFill>
                  <a:srgbClr val="FF0000"/>
                </a:solidFill>
              </a:rPr>
              <a:t>檔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57D655-2373-45AD-BE9D-E006890E006D}"/>
              </a:ext>
            </a:extLst>
          </p:cNvPr>
          <p:cNvSpPr txBox="1"/>
          <p:nvPr/>
        </p:nvSpPr>
        <p:spPr>
          <a:xfrm>
            <a:off x="10064221" y="3183735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070166-499B-484A-AF70-77B77DB570CE}"/>
              </a:ext>
            </a:extLst>
          </p:cNvPr>
          <p:cNvSpPr txBox="1"/>
          <p:nvPr/>
        </p:nvSpPr>
        <p:spPr>
          <a:xfrm>
            <a:off x="7014680" y="2645211"/>
            <a:ext cx="10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C697D98-0134-463C-84BA-5850811BC99B}"/>
              </a:ext>
            </a:extLst>
          </p:cNvPr>
          <p:cNvSpPr txBox="1"/>
          <p:nvPr/>
        </p:nvSpPr>
        <p:spPr>
          <a:xfrm>
            <a:off x="6518495" y="874097"/>
            <a:ext cx="396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勾選</a:t>
            </a:r>
            <a:r>
              <a:rPr lang="en-US" altLang="zh-TW" dirty="0" err="1"/>
              <a:t>Programe</a:t>
            </a:r>
            <a:r>
              <a:rPr lang="en-US" altLang="zh-TW" dirty="0"/>
              <a:t>/Configure</a:t>
            </a:r>
          </a:p>
          <a:p>
            <a:r>
              <a:rPr lang="zh-TW" altLang="en-US" dirty="0"/>
              <a:t>按下</a:t>
            </a:r>
            <a:r>
              <a:rPr lang="en-US" altLang="zh-TW" dirty="0"/>
              <a:t>start</a:t>
            </a:r>
            <a:r>
              <a:rPr lang="zh-TW" altLang="en-US" dirty="0"/>
              <a:t>開始燒錄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F32C96-8505-44F8-AA15-1FF40C73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68" y="1061358"/>
            <a:ext cx="4054786" cy="272850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3F630BD-2195-A117-FBFB-80192A775BDD}"/>
              </a:ext>
            </a:extLst>
          </p:cNvPr>
          <p:cNvSpPr/>
          <p:nvPr/>
        </p:nvSpPr>
        <p:spPr>
          <a:xfrm flipV="1">
            <a:off x="1024467" y="1886192"/>
            <a:ext cx="804333" cy="169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83FBEC3-588C-DEAE-16B0-25D957564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68" y="4075202"/>
            <a:ext cx="4054788" cy="274019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1506C9B-308C-F06F-7008-EBF86EE1C706}"/>
              </a:ext>
            </a:extLst>
          </p:cNvPr>
          <p:cNvSpPr/>
          <p:nvPr/>
        </p:nvSpPr>
        <p:spPr>
          <a:xfrm>
            <a:off x="1022879" y="4494102"/>
            <a:ext cx="685151" cy="148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B6A3BBE-94D8-483E-FFEE-93BC6E602F14}"/>
              </a:ext>
            </a:extLst>
          </p:cNvPr>
          <p:cNvCxnSpPr>
            <a:cxnSpLocks/>
          </p:cNvCxnSpPr>
          <p:nvPr/>
        </p:nvCxnSpPr>
        <p:spPr>
          <a:xfrm flipH="1">
            <a:off x="1552755" y="2122098"/>
            <a:ext cx="155275" cy="22597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A390A3F-0B70-8EBF-8ABF-123BD2C8975D}"/>
              </a:ext>
            </a:extLst>
          </p:cNvPr>
          <p:cNvCxnSpPr>
            <a:cxnSpLocks/>
          </p:cNvCxnSpPr>
          <p:nvPr/>
        </p:nvCxnSpPr>
        <p:spPr>
          <a:xfrm flipV="1">
            <a:off x="1828800" y="3429000"/>
            <a:ext cx="7996687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4F21AE-5D61-990B-CB8E-D7CC9D26D871}"/>
              </a:ext>
            </a:extLst>
          </p:cNvPr>
          <p:cNvCxnSpPr>
            <a:cxnSpLocks/>
          </p:cNvCxnSpPr>
          <p:nvPr/>
        </p:nvCxnSpPr>
        <p:spPr>
          <a:xfrm flipH="1" flipV="1">
            <a:off x="7504981" y="2872596"/>
            <a:ext cx="2641205" cy="22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75FAA56-2F12-3E8D-251E-FD275283202C}"/>
              </a:ext>
            </a:extLst>
          </p:cNvPr>
          <p:cNvSpPr txBox="1"/>
          <p:nvPr/>
        </p:nvSpPr>
        <p:spPr>
          <a:xfrm>
            <a:off x="1934192" y="1956727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997F5F7-C315-F5C9-096A-30EA574EEC04}"/>
              </a:ext>
            </a:extLst>
          </p:cNvPr>
          <p:cNvSpPr txBox="1"/>
          <p:nvPr/>
        </p:nvSpPr>
        <p:spPr>
          <a:xfrm>
            <a:off x="1306730" y="4658976"/>
            <a:ext cx="10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64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31966-DEFD-44E1-96F9-BBCD8038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355157"/>
            <a:ext cx="10146186" cy="785580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7FF656-B398-4083-A735-397411EA5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292" y="1140737"/>
            <a:ext cx="10144654" cy="999885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型號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Cyclone V </a:t>
            </a:r>
            <a:r>
              <a:rPr lang="en-US" altLang="zh-TW" sz="2800" b="1" dirty="0"/>
              <a:t>5CSEMA5F31C6</a:t>
            </a:r>
            <a:r>
              <a:rPr lang="en-US" altLang="zh-TW" sz="2800" dirty="0"/>
              <a:t> </a:t>
            </a:r>
            <a:endParaRPr lang="zh-TW" altLang="en-US" sz="2800" dirty="0"/>
          </a:p>
        </p:txBody>
      </p:sp>
      <p:pic>
        <p:nvPicPr>
          <p:cNvPr id="5" name="圖片 4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713E019F-A8DD-494E-B7DE-1A1613EA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992592"/>
            <a:ext cx="7161084" cy="47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8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78384-5E6B-4324-866C-1DB2076A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32" y="372750"/>
            <a:ext cx="10146186" cy="495869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常用周邊</a:t>
            </a:r>
          </a:p>
        </p:txBody>
      </p:sp>
      <p:pic>
        <p:nvPicPr>
          <p:cNvPr id="5" name="圖片 4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4980E479-B13E-4CBE-B544-5A81D828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89" y="992745"/>
            <a:ext cx="8016240" cy="53111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DF8522-5EFC-46C9-BAF2-CD4C35CB5D90}"/>
              </a:ext>
            </a:extLst>
          </p:cNvPr>
          <p:cNvSpPr txBox="1"/>
          <p:nvPr/>
        </p:nvSpPr>
        <p:spPr>
          <a:xfrm>
            <a:off x="198408" y="3291959"/>
            <a:ext cx="204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</a:t>
            </a:r>
            <a:r>
              <a:rPr lang="zh-TW" altLang="en-US" dirty="0"/>
              <a:t>線接頭</a:t>
            </a:r>
            <a:endParaRPr lang="en-US" altLang="zh-TW" dirty="0"/>
          </a:p>
          <a:p>
            <a:r>
              <a:rPr lang="zh-TW" altLang="en-US" dirty="0"/>
              <a:t>電源接頭</a:t>
            </a:r>
            <a:endParaRPr lang="en-US" altLang="zh-TW" dirty="0"/>
          </a:p>
          <a:p>
            <a:r>
              <a:rPr lang="zh-TW" altLang="en-US" dirty="0"/>
              <a:t>電源鍵</a:t>
            </a:r>
          </a:p>
        </p:txBody>
      </p:sp>
      <p:sp>
        <p:nvSpPr>
          <p:cNvPr id="3" name="書卷: 水平 2">
            <a:extLst>
              <a:ext uri="{FF2B5EF4-FFF2-40B4-BE49-F238E27FC236}">
                <a16:creationId xmlns:a16="http://schemas.microsoft.com/office/drawing/2014/main" id="{39E6CC79-0668-9508-0883-BF136FC4F6DD}"/>
              </a:ext>
            </a:extLst>
          </p:cNvPr>
          <p:cNvSpPr/>
          <p:nvPr/>
        </p:nvSpPr>
        <p:spPr>
          <a:xfrm>
            <a:off x="7979434" y="96784"/>
            <a:ext cx="4066279" cy="1619873"/>
          </a:xfrm>
          <a:prstGeom prst="horizontalScroll">
            <a:avLst>
              <a:gd name="adj" fmla="val 1354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FF0000"/>
                </a:solidFill>
              </a:rPr>
              <a:t>LED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亮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暗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Switch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上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下 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7-Segment Display</a:t>
            </a:r>
            <a:r>
              <a:rPr lang="zh-TW" altLang="en-US" dirty="0">
                <a:solidFill>
                  <a:srgbClr val="FF0000"/>
                </a:solidFill>
              </a:rPr>
              <a:t>：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亮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暗 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Push button : </a:t>
            </a:r>
            <a:r>
              <a:rPr lang="zh-TW" altLang="en-US" dirty="0">
                <a:solidFill>
                  <a:srgbClr val="FF0000"/>
                </a:solidFill>
              </a:rPr>
              <a:t>放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按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52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A0D9B-8203-4EA7-B284-25D7D2D6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BC6FB6-3519-46DF-A286-B34CA4197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黎明時分划船的隊伍">
            <a:extLst>
              <a:ext uri="{FF2B5EF4-FFF2-40B4-BE49-F238E27FC236}">
                <a16:creationId xmlns:a16="http://schemas.microsoft.com/office/drawing/2014/main" id="{996758D5-DF14-4DDD-9F53-64D765A0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D59868-3312-44FF-A7F7-E49D77CC4479}"/>
              </a:ext>
            </a:extLst>
          </p:cNvPr>
          <p:cNvSpPr txBox="1"/>
          <p:nvPr/>
        </p:nvSpPr>
        <p:spPr>
          <a:xfrm>
            <a:off x="4543425" y="2197380"/>
            <a:ext cx="4591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FFFF00"/>
                </a:solidFill>
              </a:rPr>
              <a:t>THE</a:t>
            </a:r>
            <a:r>
              <a:rPr lang="zh-TW" altLang="en-US" sz="4800" dirty="0">
                <a:solidFill>
                  <a:srgbClr val="FFFF00"/>
                </a:solidFill>
              </a:rPr>
              <a:t> </a:t>
            </a:r>
            <a:r>
              <a:rPr lang="en-US" altLang="zh-TW" sz="4800" dirty="0">
                <a:solidFill>
                  <a:srgbClr val="FFFF00"/>
                </a:solidFill>
              </a:rPr>
              <a:t>END</a:t>
            </a:r>
            <a:endParaRPr lang="zh-TW" alt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E530D0-EC5B-4AD0-8E54-5AA1FA0E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712" y="319757"/>
            <a:ext cx="8610600" cy="1293028"/>
          </a:xfrm>
        </p:spPr>
        <p:txBody>
          <a:bodyPr/>
          <a:lstStyle/>
          <a:p>
            <a:r>
              <a:rPr lang="zh-TW" altLang="en-US" dirty="0"/>
              <a:t>安裝篇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913DA-4405-46D1-B70C-B4388E5B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43574"/>
            <a:ext cx="10820400" cy="4675111"/>
          </a:xfrm>
        </p:spPr>
        <p:txBody>
          <a:bodyPr/>
          <a:lstStyle/>
          <a:p>
            <a:r>
              <a:rPr lang="zh-TW" altLang="en-US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安裝前會跳出選擇元件視窗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，請依</a:t>
            </a:r>
            <a:r>
              <a:rPr lang="zh-TW" altLang="en-US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下圖勾選</a:t>
            </a:r>
            <a:r>
              <a:rPr lang="en-US" altLang="zh-TW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默認選項即可</a:t>
            </a:r>
            <a:r>
              <a:rPr lang="en-US" altLang="zh-TW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sz="2400" i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18A9A04-C911-49A0-8C22-81C97F8D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28" y="2133600"/>
            <a:ext cx="5701060" cy="44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9D2A7-0652-71AC-EC89-2091F8D9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開啟</a:t>
            </a:r>
            <a:r>
              <a:rPr lang="en-US" altLang="zh-TW" dirty="0">
                <a:latin typeface="+mj-ea"/>
              </a:rPr>
              <a:t>Quartus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0B299F-92A8-8C64-09F5-3DA51B59E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請使用 </a:t>
            </a:r>
            <a:r>
              <a:rPr lang="fr-FR" altLang="zh-TW" dirty="0">
                <a:latin typeface="+mj-ea"/>
                <a:ea typeface="+mj-ea"/>
              </a:rPr>
              <a:t>Quartus (Quartus Prime </a:t>
            </a:r>
            <a:r>
              <a:rPr lang="fr-FR" altLang="zh-TW" b="1" dirty="0">
                <a:solidFill>
                  <a:srgbClr val="F75231"/>
                </a:solidFill>
                <a:latin typeface="+mj-ea"/>
                <a:ea typeface="+mj-ea"/>
              </a:rPr>
              <a:t>20.1</a:t>
            </a:r>
            <a:r>
              <a:rPr lang="fr-FR" altLang="zh-TW" dirty="0">
                <a:latin typeface="+mj-ea"/>
                <a:ea typeface="+mj-ea"/>
              </a:rPr>
              <a:t>) Lite Edition</a:t>
            </a:r>
            <a:r>
              <a:rPr lang="zh-TW" altLang="en-US" dirty="0">
                <a:latin typeface="+mj-ea"/>
                <a:ea typeface="+mj-ea"/>
              </a:rPr>
              <a:t> 這個檔案開啟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出現下列視窗時，選取 </a:t>
            </a:r>
            <a:r>
              <a:rPr lang="en-US" altLang="zh-TW" b="1" dirty="0">
                <a:solidFill>
                  <a:srgbClr val="F75231"/>
                </a:solidFill>
                <a:latin typeface="+mj-ea"/>
                <a:ea typeface="+mj-ea"/>
              </a:rPr>
              <a:t>Run the Quartus Prime software</a:t>
            </a:r>
          </a:p>
          <a:p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8EC87E-D5FF-1369-5818-8ABCDE64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75" y="3121412"/>
            <a:ext cx="5191850" cy="29722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4CEC69-0339-D955-8F03-AD1E8F72902F}"/>
              </a:ext>
            </a:extLst>
          </p:cNvPr>
          <p:cNvSpPr/>
          <p:nvPr/>
        </p:nvSpPr>
        <p:spPr>
          <a:xfrm>
            <a:off x="3666226" y="5015345"/>
            <a:ext cx="3981483" cy="267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91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E69CF-6293-4DF1-BE6A-75A71224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325" y="202379"/>
            <a:ext cx="8610600" cy="1293028"/>
          </a:xfrm>
        </p:spPr>
        <p:txBody>
          <a:bodyPr/>
          <a:lstStyle/>
          <a:p>
            <a:r>
              <a:rPr lang="zh-TW" altLang="en-US" dirty="0"/>
              <a:t>開新專案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02AFCCA9-30A8-1605-EEDC-4D09DB88C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1779"/>
            <a:ext cx="9766299" cy="3396911"/>
          </a:xfrm>
        </p:spPr>
        <p:txBody>
          <a:bodyPr>
            <a:normAutofit/>
          </a:bodyPr>
          <a:lstStyle/>
          <a:p>
            <a:r>
              <a:rPr lang="zh-TW" altLang="en-US" sz="20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每次進行實作，請</a:t>
            </a:r>
            <a:r>
              <a:rPr lang="zh-TW" altLang="en-US" sz="2000" b="1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創建屬於該次專案之資料夾</a:t>
            </a:r>
            <a:endParaRPr lang="en-US" altLang="zh-TW" sz="2000" b="1" i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/>
              <a:t>創建專案</a:t>
            </a:r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09E4AF-1927-13D5-9B49-BB50111D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47" y="2124251"/>
            <a:ext cx="6228868" cy="41052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DB9882-1065-A810-7605-EF32FFD3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2448101"/>
            <a:ext cx="2331186" cy="389953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A987601-A62C-D8E3-E3E7-368AD8B4F2D3}"/>
              </a:ext>
            </a:extLst>
          </p:cNvPr>
          <p:cNvSpPr txBox="1"/>
          <p:nvPr/>
        </p:nvSpPr>
        <p:spPr>
          <a:xfrm>
            <a:off x="4750536" y="372803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67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E69CF-6293-4DF1-BE6A-75A71224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325" y="202379"/>
            <a:ext cx="8610600" cy="1293028"/>
          </a:xfrm>
        </p:spPr>
        <p:txBody>
          <a:bodyPr/>
          <a:lstStyle/>
          <a:p>
            <a:r>
              <a:rPr lang="zh-TW" altLang="en-US" dirty="0"/>
              <a:t>開新專案</a:t>
            </a: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ED9855D0-6500-4245-B834-5472E274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66" y="1189980"/>
            <a:ext cx="4684143" cy="3864418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5481EA5-C04A-43B9-8CAF-05DA0831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97" y="1189980"/>
            <a:ext cx="4684143" cy="3879973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863F76E-36F2-49D3-BA42-9B8121C14E3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023543" y="2398143"/>
            <a:ext cx="2825831" cy="2480124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E56CDCC-BBA9-CC1D-D8C7-C57E0AFDAAE5}"/>
              </a:ext>
            </a:extLst>
          </p:cNvPr>
          <p:cNvSpPr/>
          <p:nvPr/>
        </p:nvSpPr>
        <p:spPr>
          <a:xfrm>
            <a:off x="3436947" y="4744557"/>
            <a:ext cx="586596" cy="267419"/>
          </a:xfrm>
          <a:prstGeom prst="rect">
            <a:avLst/>
          </a:prstGeom>
          <a:noFill/>
          <a:ln w="38100">
            <a:solidFill>
              <a:srgbClr val="FF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7C689CD0-D1B2-E7F4-DAD5-B6820BFC12F0}"/>
              </a:ext>
            </a:extLst>
          </p:cNvPr>
          <p:cNvSpPr txBox="1">
            <a:spLocks/>
          </p:cNvSpPr>
          <p:nvPr/>
        </p:nvSpPr>
        <p:spPr>
          <a:xfrm>
            <a:off x="1212850" y="5386889"/>
            <a:ext cx="9766299" cy="11404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不要將資料夾建在 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C:\</a:t>
            </a:r>
            <a:r>
              <a:rPr lang="en-US" altLang="zh-TW" sz="2000" b="1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intelFPGA_lite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\20.1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Quartus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會直接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Crush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路徑不可以有中文。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不可以建在桌面。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96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E69CF-6293-4DF1-BE6A-75A71224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325" y="202379"/>
            <a:ext cx="8610600" cy="1293028"/>
          </a:xfrm>
        </p:spPr>
        <p:txBody>
          <a:bodyPr/>
          <a:lstStyle/>
          <a:p>
            <a:r>
              <a:rPr lang="zh-TW" altLang="en-US" dirty="0"/>
              <a:t>開新專案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925724E-6DAC-43DA-AC8C-7E96372D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76" y="1171575"/>
            <a:ext cx="6111240" cy="503682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BD01C3-25CE-41F3-9E20-54ABE443BF14}"/>
              </a:ext>
            </a:extLst>
          </p:cNvPr>
          <p:cNvSpPr txBox="1"/>
          <p:nvPr/>
        </p:nvSpPr>
        <p:spPr>
          <a:xfrm>
            <a:off x="8501204" y="2218099"/>
            <a:ext cx="23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選擇空檔案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5320037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1479</TotalTime>
  <Words>2139</Words>
  <Application>Microsoft Office PowerPoint</Application>
  <PresentationFormat>寬螢幕</PresentationFormat>
  <Paragraphs>283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微軟正黑體</vt:lpstr>
      <vt:lpstr>標楷體</vt:lpstr>
      <vt:lpstr>Arial</vt:lpstr>
      <vt:lpstr>Century Gothic</vt:lpstr>
      <vt:lpstr>Franklin Gothic Book</vt:lpstr>
      <vt:lpstr>Times New Roman</vt:lpstr>
      <vt:lpstr>Wingdings</vt:lpstr>
      <vt:lpstr>飛機雲</vt:lpstr>
      <vt:lpstr>電工實驗[三] FPGA開發平台</vt:lpstr>
      <vt:lpstr>PowerPoint 簡報</vt:lpstr>
      <vt:lpstr>安裝篇</vt:lpstr>
      <vt:lpstr>安裝篇</vt:lpstr>
      <vt:lpstr>安裝篇</vt:lpstr>
      <vt:lpstr>開啟Quartus</vt:lpstr>
      <vt:lpstr>開新專案</vt:lpstr>
      <vt:lpstr>開新專案</vt:lpstr>
      <vt:lpstr>開新專案</vt:lpstr>
      <vt:lpstr>開新專案</vt:lpstr>
      <vt:lpstr>創建專案</vt:lpstr>
      <vt:lpstr>PowerPoint 簡報</vt:lpstr>
      <vt:lpstr>撰寫專案內容</vt:lpstr>
      <vt:lpstr>編譯專案內容</vt:lpstr>
      <vt:lpstr>波形模擬</vt:lpstr>
      <vt:lpstr>波形模擬 - . 針對剛才編譯的module，於波形檔中加入測試I/O</vt:lpstr>
      <vt:lpstr>波形模擬</vt:lpstr>
      <vt:lpstr>波形模擬</vt:lpstr>
      <vt:lpstr>波形模擬</vt:lpstr>
      <vt:lpstr>波形模擬</vt:lpstr>
      <vt:lpstr>波形模擬</vt:lpstr>
      <vt:lpstr>波形模擬</vt:lpstr>
      <vt:lpstr>波形模擬</vt:lpstr>
      <vt:lpstr>波形模擬</vt:lpstr>
      <vt:lpstr>波形模擬</vt:lpstr>
      <vt:lpstr>波形模擬</vt:lpstr>
      <vt:lpstr>波形模擬</vt:lpstr>
      <vt:lpstr>常見問題</vt:lpstr>
      <vt:lpstr>Block diagram</vt:lpstr>
      <vt:lpstr>Block diagram</vt:lpstr>
      <vt:lpstr>Block diagram</vt:lpstr>
      <vt:lpstr>Block diagram</vt:lpstr>
      <vt:lpstr>Block diagram</vt:lpstr>
      <vt:lpstr>Block diagram</vt:lpstr>
      <vt:lpstr>Block diagram</vt:lpstr>
      <vt:lpstr>下FPGA板</vt:lpstr>
      <vt:lpstr>下FPGA板</vt:lpstr>
      <vt:lpstr>下FPGA板</vt:lpstr>
      <vt:lpstr>下FPGA板</vt:lpstr>
      <vt:lpstr>下FPGA板</vt:lpstr>
      <vt:lpstr>下FPGA板</vt:lpstr>
      <vt:lpstr>下FPGA板</vt:lpstr>
      <vt:lpstr>FPGA介紹</vt:lpstr>
      <vt:lpstr>常用周邊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電工實驗[三] FPGA開發平台</dc:title>
  <dc:creator>M093010065</dc:creator>
  <cp:lastModifiedBy>M123010079</cp:lastModifiedBy>
  <cp:revision>42</cp:revision>
  <dcterms:created xsi:type="dcterms:W3CDTF">2021-09-15T07:50:22Z</dcterms:created>
  <dcterms:modified xsi:type="dcterms:W3CDTF">2024-09-22T12:50:08Z</dcterms:modified>
</cp:coreProperties>
</file>